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sz="15620"/>
    <p:restoredTop sz="94660"/>
  </p:normalViewPr>
  <p:slideViewPr>
    <p:cSldViewPr snapToGrid="0">
      <p:cViewPr varScale="1">
        <p:scale>
          <a:sx d="100" n="87"/>
          <a:sy d="100" n="87"/>
        </p:scale>
        <p:origin x="384" y="72"/>
      </p:cViewPr>
      <p:guideLst/>
    </p:cSldViewPr>
  </p:slideViewPr>
  <p:notesTextViewPr>
    <p:cViewPr>
      <p:scale>
        <a:sx d="1" n="1"/>
        <a:sy d="1" n="1"/>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52" Type="http://schemas.openxmlformats.org/officeDocument/2006/relationships/tableStyles" Target="tableStyles.xml" /><Relationship Id="rId51" Type="http://schemas.openxmlformats.org/officeDocument/2006/relationships/theme" Target="theme/theme1.xml" /><Relationship Id="rId1" Type="http://schemas.openxmlformats.org/officeDocument/2006/relationships/slideMaster" Target="slideMasters/slideMaster1.xml" /><Relationship Id="rId50" Type="http://schemas.openxmlformats.org/officeDocument/2006/relationships/viewProps" Target="viewProps.xml" /><Relationship Id="rId49"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41D81-A8D4-E293-8BE5-C77E344E44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646A98-9843-1672-53BD-52DF183FEF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C2C9A2-E612-B72C-7008-EE9B265F83E5}"/>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5" name="Footer Placeholder 4">
            <a:extLst>
              <a:ext uri="{FF2B5EF4-FFF2-40B4-BE49-F238E27FC236}">
                <a16:creationId xmlns:a16="http://schemas.microsoft.com/office/drawing/2014/main" id="{794CA91F-7BA5-C0EB-F0E7-671EF77E9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28D7E7-96C2-EA98-5CCC-B43274E42FCD}"/>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186557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D8B3-BF98-9170-B5E2-AB324C1905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A0CF88-F56C-9B83-A911-CD1BE263D4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2220D-2D18-9924-A1FF-F615EE13A6EA}"/>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5" name="Footer Placeholder 4">
            <a:extLst>
              <a:ext uri="{FF2B5EF4-FFF2-40B4-BE49-F238E27FC236}">
                <a16:creationId xmlns:a16="http://schemas.microsoft.com/office/drawing/2014/main" id="{09F606C5-2E91-950E-6217-C2FFF7C0F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31CD6-A18E-FC5E-733D-9C3339F2EB78}"/>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905173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6519DF-9D34-5391-8746-EC512C3526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160643-0E91-7673-E36A-B41441E8AA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916EB6-0BAD-C04E-CCEF-DCB8848E7EEF}"/>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5" name="Footer Placeholder 4">
            <a:extLst>
              <a:ext uri="{FF2B5EF4-FFF2-40B4-BE49-F238E27FC236}">
                <a16:creationId xmlns:a16="http://schemas.microsoft.com/office/drawing/2014/main" id="{88BA6A13-3660-187A-E0CE-B4EDE98C0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83B47-2423-4DA4-61B2-0AE56FB2DFFC}"/>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312285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56EA-0EE0-5C81-1AF1-A90102463E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D8E18C-9698-0B1C-32D6-D00534B50E7C}"/>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5" name="Footer Placeholder 4">
            <a:extLst>
              <a:ext uri="{FF2B5EF4-FFF2-40B4-BE49-F238E27FC236}">
                <a16:creationId xmlns:a16="http://schemas.microsoft.com/office/drawing/2014/main" id="{1701A8A8-18AA-E309-BBBF-ADF899547C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38C9A9-DE19-498F-D414-0DAB4823D73A}"/>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1798900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C826-B192-8566-FA0F-8917992F1D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E9B690-E2E9-2F3E-15D3-BBD15BCD7B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8F1D22-D975-851F-2B8F-D8675D164B7F}"/>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5" name="Footer Placeholder 4">
            <a:extLst>
              <a:ext uri="{FF2B5EF4-FFF2-40B4-BE49-F238E27FC236}">
                <a16:creationId xmlns:a16="http://schemas.microsoft.com/office/drawing/2014/main" id="{56710542-6047-78D6-51D8-E2C25AA6BB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1DE4BB-8AC4-98F4-5B65-D97C695FD258}"/>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2412655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EDC0-E356-84E3-D1A0-CB3FEE1EC0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8063D6-309C-6044-E7F3-B0FAEA37F8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502399-0D40-0F1A-A770-6D3B06F653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CD09DC-44A3-F7F4-2C2A-4A87B75C421E}"/>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6" name="Footer Placeholder 5">
            <a:extLst>
              <a:ext uri="{FF2B5EF4-FFF2-40B4-BE49-F238E27FC236}">
                <a16:creationId xmlns:a16="http://schemas.microsoft.com/office/drawing/2014/main" id="{7A83CC0E-1DBD-1E37-CAEF-2C3E532912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C59C24-6840-1606-934C-D0F85A3330E4}"/>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1004148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3AB56-8CD1-20AD-7F41-D2359C4693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D21AA7-1865-2AE9-0012-512FE36BF6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BA8275-F8D3-F29E-6C64-94671346CF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A5AD60-9148-E9A7-3F6B-DF76A2083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219CA0-0D5D-C6C9-AC0D-2AD322F245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9D0A9E-58E0-AD7C-832D-666F0331CF38}"/>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8" name="Footer Placeholder 7">
            <a:extLst>
              <a:ext uri="{FF2B5EF4-FFF2-40B4-BE49-F238E27FC236}">
                <a16:creationId xmlns:a16="http://schemas.microsoft.com/office/drawing/2014/main" id="{108D782E-EAC7-5EC8-E342-7786EB3D7B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A5C0ED-7820-62DB-F17A-7BDA0542A686}"/>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1560919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C2CE0-5040-0A33-C14C-2137A06EBB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A90265-B49C-90FA-BB33-302D063BDFDD}"/>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4" name="Footer Placeholder 3">
            <a:extLst>
              <a:ext uri="{FF2B5EF4-FFF2-40B4-BE49-F238E27FC236}">
                <a16:creationId xmlns:a16="http://schemas.microsoft.com/office/drawing/2014/main" id="{650293D5-F9F7-9556-47AE-7EF338159C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2ABE5A-1615-1E58-6B04-545C84246BDB}"/>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3325601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6FB9E7-6D00-B906-95F1-BED78B2F4201}"/>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3" name="Footer Placeholder 2">
            <a:extLst>
              <a:ext uri="{FF2B5EF4-FFF2-40B4-BE49-F238E27FC236}">
                <a16:creationId xmlns:a16="http://schemas.microsoft.com/office/drawing/2014/main" id="{98A80D94-FDFD-6A9D-CF2D-1614183337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A0434E-D9EF-F897-D66D-C0A37DE4BF08}"/>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2157385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C0B0-BBFF-D266-F6CB-C0F9CB82E1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59E927-AB12-1E59-90ED-6839F5357C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F88397-2BCC-3DCA-BE8B-B9B0AFAC1E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A326D9-5E8D-09C1-A9C2-C8F48F439642}"/>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6" name="Footer Placeholder 5">
            <a:extLst>
              <a:ext uri="{FF2B5EF4-FFF2-40B4-BE49-F238E27FC236}">
                <a16:creationId xmlns:a16="http://schemas.microsoft.com/office/drawing/2014/main" id="{8D8F8E6B-D22C-98FB-198C-1BB554D53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3F39BA-97EF-2C84-8B25-95108D04F958}"/>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4223598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74914-FAF0-2D41-27D2-ACEEBCAFD5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163E3D-B2EA-73D8-F8BD-4FC6CFE9F2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460945-1A23-C88B-02B1-FFE35A654C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B01162-C90D-62D4-B1FE-6ED1CC412B51}"/>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6" name="Footer Placeholder 5">
            <a:extLst>
              <a:ext uri="{FF2B5EF4-FFF2-40B4-BE49-F238E27FC236}">
                <a16:creationId xmlns:a16="http://schemas.microsoft.com/office/drawing/2014/main" id="{B4CCE0DB-431B-1663-6E56-FACE12F671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E7E0E3-58EB-A96B-0DC5-4C38F790A9E7}"/>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2736258041"/>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C6EC8C-ECCF-C0A3-FC0A-2563865B3D74}"/>
              </a:ext>
            </a:extLst>
          </p:cNvPr>
          <p:cNvSpPr>
            <a:spLocks noGrp="1"/>
          </p:cNvSpPr>
          <p:nvPr>
            <p:ph type="title"/>
          </p:nvPr>
        </p:nvSpPr>
        <p:spPr>
          <a:xfrm>
            <a:off x="838200" y="365125"/>
            <a:ext cx="10515600" cy="1325563"/>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a:extLst>
              <a:ext uri="{FF2B5EF4-FFF2-40B4-BE49-F238E27FC236}">
                <a16:creationId xmlns:a16="http://schemas.microsoft.com/office/drawing/2014/main" id="{32B754C2-B7E9-ABF6-FA3F-D6E2E255A473}"/>
              </a:ext>
            </a:extLst>
          </p:cNvPr>
          <p:cNvSpPr>
            <a:spLocks noGrp="1"/>
          </p:cNvSpPr>
          <p:nvPr>
            <p:ph idx="1" type="body"/>
          </p:nvPr>
        </p:nvSpPr>
        <p:spPr>
          <a:xfrm>
            <a:off x="838200" y="1825625"/>
            <a:ext cx="10515600" cy="4351338"/>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E8DE5-BF1B-A82F-89A6-D45E288D7ED3}"/>
              </a:ext>
            </a:extLst>
          </p:cNvPr>
          <p:cNvSpPr>
            <a:spLocks noGrp="1"/>
          </p:cNvSpPr>
          <p:nvPr>
            <p:ph idx="2" sz="half" type="dt"/>
          </p:nvPr>
        </p:nvSpPr>
        <p:spPr>
          <a:xfrm>
            <a:off x="838200" y="6356350"/>
            <a:ext cx="2743200" cy="365125"/>
          </a:xfrm>
          <a:prstGeom prst="rect">
            <a:avLst/>
          </a:prstGeom>
        </p:spPr>
        <p:txBody>
          <a:bodyPr anchor="ctr" bIns="45720" lIns="91440" rIns="91440" rtlCol="0" tIns="45720" vert="horz"/>
          <a:lstStyle>
            <a:lvl1pPr algn="l">
              <a:defRPr sz="1200">
                <a:solidFill>
                  <a:schemeClr val="tx1">
                    <a:tint val="82000"/>
                  </a:schemeClr>
                </a:solidFill>
              </a:defRPr>
            </a:lvl1pPr>
          </a:lstStyle>
          <a:p>
            <a:fld id="{56B35803-9CA0-4F4B-9C61-F29776008941}" type="datetimeFigureOut">
              <a:rPr lang="en-US" smtClean="0"/>
              <a:t>11/20/2025</a:t>
            </a:fld>
            <a:endParaRPr lang="en-US"/>
          </a:p>
        </p:txBody>
      </p:sp>
      <p:sp>
        <p:nvSpPr>
          <p:cNvPr id="5" name="Footer Placeholder 4">
            <a:extLst>
              <a:ext uri="{FF2B5EF4-FFF2-40B4-BE49-F238E27FC236}">
                <a16:creationId xmlns:a16="http://schemas.microsoft.com/office/drawing/2014/main" id="{FADBCAFD-7F89-6E4D-3B08-A1E78396CF3A}"/>
              </a:ext>
            </a:extLst>
          </p:cNvPr>
          <p:cNvSpPr>
            <a:spLocks noGrp="1"/>
          </p:cNvSpPr>
          <p:nvPr>
            <p:ph idx="3" sz="quarter" type="ftr"/>
          </p:nvPr>
        </p:nvSpPr>
        <p:spPr>
          <a:xfrm>
            <a:off x="4038600" y="6356350"/>
            <a:ext cx="4114800" cy="365125"/>
          </a:xfrm>
          <a:prstGeom prst="rect">
            <a:avLst/>
          </a:prstGeom>
        </p:spPr>
        <p:txBody>
          <a:bodyPr anchor="ctr" bIns="45720" lIns="91440" rIns="91440" rtlCol="0" tIns="45720" vert="horz"/>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99B5DEB-9294-F5ED-21D5-974F52B9344E}"/>
              </a:ext>
            </a:extLst>
          </p:cNvPr>
          <p:cNvSpPr>
            <a:spLocks noGrp="1"/>
          </p:cNvSpPr>
          <p:nvPr>
            <p:ph idx="4" sz="quarter" type="sldNum"/>
          </p:nvPr>
        </p:nvSpPr>
        <p:spPr>
          <a:xfrm>
            <a:off x="8610600" y="6356350"/>
            <a:ext cx="2743200" cy="365125"/>
          </a:xfrm>
          <a:prstGeom prst="rect">
            <a:avLst/>
          </a:prstGeom>
        </p:spPr>
        <p:txBody>
          <a:bodyPr anchor="ctr" bIns="45720" lIns="91440" rIns="91440" rtlCol="0" tIns="45720" vert="horz"/>
          <a:lstStyle>
            <a:lvl1pPr algn="r">
              <a:defRPr sz="1200">
                <a:solidFill>
                  <a:schemeClr val="tx1">
                    <a:tint val="82000"/>
                  </a:schemeClr>
                </a:solidFill>
              </a:defRPr>
            </a:lvl1pPr>
          </a:lstStyle>
          <a:p>
            <a:fld id="{33085662-8DBD-4390-B4FE-C0C11D6B6275}" type="slidenum">
              <a:rPr lang="en-US" smtClean="0"/>
              <a:t>‹#›</a:t>
            </a:fld>
            <a:endParaRPr lang="en-US"/>
          </a:p>
        </p:txBody>
      </p:sp>
    </p:spTree>
    <p:extLst>
      <p:ext uri="{BB962C8B-B14F-4D97-AF65-F5344CB8AC3E}">
        <p14:creationId xmlns:p14="http://schemas.microsoft.com/office/powerpoint/2010/main" val="2071747376"/>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kern="1200" sz="44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p:bodyStyle>
    <p:other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jpg" /></Relationships>
</file>

<file path=ppt/slides/_rels/slide1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jpg" /></Relationships>
</file>

<file path=ppt/slides/_rels/slide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jpg"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jp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1.jpg" /></Relationships>
</file>

<file path=ppt/slides/_rels/slide2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2.jpg"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jpg" /></Relationships>
</file>

<file path=ppt/slides/_rels/slide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jp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4.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5.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6.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7.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8.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i.org/10.1038/s43246-024-00708-9"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jp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jpg"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41D81-A8D4-E293-8BE5-C77E344E44FF}"/>
              </a:ext>
            </a:extLst>
          </p:cNvPr>
          <p:cNvSpPr>
            <a:spLocks noGrp="1"/>
          </p:cNvSpPr>
          <p:nvPr>
            <p:ph type="ctrTitle"/>
          </p:nvPr>
        </p:nvSpPr>
        <p:spPr>
          <a:xfrm>
            <a:off x="1524000" y="1122363"/>
            <a:ext cx="9144000" cy="2387600"/>
          </a:xfrm>
        </p:spPr>
        <p:txBody>
          <a:bodyPr/>
          <a:lstStyle/>
          <a:p>
            <a:pPr lvl="0" indent="0" marL="0">
              <a:buNone/>
            </a:pPr>
            <a:r>
              <a:rPr/>
              <a:t>AD698 - Applied Generative AI</a:t>
            </a:r>
          </a:p>
        </p:txBody>
      </p:sp>
      <p:sp>
        <p:nvSpPr>
          <p:cNvPr id="3" name="Subtitle 2">
            <a:extLst>
              <a:ext uri="{FF2B5EF4-FFF2-40B4-BE49-F238E27FC236}">
                <a16:creationId xmlns:a16="http://schemas.microsoft.com/office/drawing/2014/main" id="{31646A98-9843-1672-53BD-52DF183FEF52}"/>
              </a:ext>
            </a:extLst>
          </p:cNvPr>
          <p:cNvSpPr>
            <a:spLocks noGrp="1"/>
          </p:cNvSpPr>
          <p:nvPr>
            <p:ph idx="1" type="subTitle"/>
          </p:nvPr>
        </p:nvSpPr>
        <p:spPr>
          <a:xfrm>
            <a:off x="1524000" y="3602038"/>
            <a:ext cx="9144000" cy="1655762"/>
          </a:xfrm>
        </p:spPr>
        <p:txBody>
          <a:bodyPr/>
          <a:lstStyle/>
          <a:p>
            <a:pPr lvl="0" indent="0" marL="0">
              <a:buNone/>
            </a:pPr>
            <a:r>
              <a:rPr/>
              <a:t>Language, Probability, and Generative Systems</a:t>
            </a:r>
            <a:br/>
            <a:br/>
            <a:r>
              <a:rPr/>
              <a:t>Nakul R. Padalkar</a:t>
            </a:r>
          </a:p>
        </p:txBody>
      </p:sp>
      <p:sp>
        <p:nvSpPr>
          <p:cNvPr id="4" name="Date Placeholder 3">
            <a:extLst>
              <a:ext uri="{FF2B5EF4-FFF2-40B4-BE49-F238E27FC236}">
                <a16:creationId xmlns:a16="http://schemas.microsoft.com/office/drawing/2014/main" id="{E0C2C9A2-E612-B72C-7008-EE9B265F83E5}"/>
              </a:ext>
            </a:extLst>
          </p:cNvPr>
          <p:cNvSpPr>
            <a:spLocks noGrp="1"/>
          </p:cNvSpPr>
          <p:nvPr>
            <p:ph idx="10" sz="half" type="dt"/>
          </p:nvPr>
        </p:nvSpPr>
        <p:spPr/>
        <p:txBody>
          <a:bodyPr/>
          <a:lstStyle/>
          <a:p>
            <a:pPr lvl="0" indent="0" marL="0">
              <a:buNone/>
            </a:pPr>
            <a:r>
              <a:rPr/>
              <a:t>March 12, 2024</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buNone/>
            </a:pPr>
            <a:r>
              <a:rPr/>
              <a:t> </a:t>
            </a:r>
          </a:p>
          <a:p>
            <a:pPr lvl="0" indent="0" marL="0">
              <a:spcBef>
                <a:spcPts val="3000"/>
              </a:spcBef>
              <a:buNone/>
            </a:pPr>
            <a:r>
              <a:rPr b="1"/>
              <a:t>Types of Sentiment Analysis</a:t>
            </a:r>
          </a:p>
          <a:p>
            <a:pPr lvl="0"/>
            <a:r>
              <a:rPr/>
              <a:t>Aspects-based</a:t>
            </a:r>
          </a:p>
          <a:p>
            <a:pPr lvl="0"/>
            <a:r>
              <a:rPr/>
              <a:t>Emotion-based</a:t>
            </a:r>
          </a:p>
          <a:p>
            <a:pPr lvl="0"/>
            <a:r>
              <a:rPr/>
              <a:t>Fine-grained</a:t>
            </a:r>
          </a:p>
          <a:p>
            <a:pPr lvl="0"/>
            <a:r>
              <a:rPr/>
              <a:t>Intent-based</a:t>
            </a:r>
          </a:p>
          <a:p>
            <a:pPr lvl="0" indent="0" marL="0">
              <a:buNone/>
            </a:pPr>
          </a:p>
          <a:p>
            <a:pPr lvl="0" indent="0" marL="0">
              <a:buNone/>
            </a:pPr>
          </a:p>
          <a:p>
            <a:pPr lvl="0" indent="0" marL="0">
              <a:buNone/>
            </a:pPr>
          </a:p>
          <a:p>
            <a:pPr lvl="0" indent="0" marL="0">
              <a:buNone/>
            </a:pP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C0B0-BBFF-D266-F6CB-C0F9CB82E1CD}"/>
              </a:ext>
            </a:extLst>
          </p:cNvPr>
          <p:cNvSpPr>
            <a:spLocks noGrp="1"/>
          </p:cNvSpPr>
          <p:nvPr>
            <p:ph type="title"/>
          </p:nvPr>
        </p:nvSpPr>
        <p:spPr>
          <a:xfrm>
            <a:off x="839788" y="457200"/>
            <a:ext cx="3932237" cy="1600200"/>
          </a:xfrm>
        </p:spPr>
        <p:txBody>
          <a:bodyPr/>
          <a:lstStyle/>
          <a:p>
            <a:pPr lvl="0" indent="0" marL="0">
              <a:buNone/>
            </a:pPr>
            <a:r>
              <a:rPr/>
              <a:t>Web Mining, personalization, Social Analytics</a:t>
            </a:r>
          </a:p>
        </p:txBody>
      </p:sp>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Web Mining</a:t>
            </a:r>
          </a:p>
          <a:p>
            <a:pPr lvl="0"/>
            <a:r>
              <a:rPr/>
              <a:t>Web mining is the application of data mining techniques to discover patterns from the World Wide Web.</a:t>
            </a:r>
          </a:p>
          <a:p>
            <a:pPr lvl="0" indent="0" marL="0">
              <a:buNone/>
            </a:pPr>
          </a:p>
        </p:txBody>
      </p:sp>
      <p:pic>
        <p:nvPicPr>
          <p:cNvPr descr="M01_P2_files\figure-pptx\dot-figure-11.png" id="0" name="Picture 1"/>
          <p:cNvPicPr>
            <a:picLocks noGrp="1" noChangeAspect="1"/>
          </p:cNvPicPr>
          <p:nvPr/>
        </p:nvPicPr>
        <p:blipFill>
          <a:blip r:embed="rId2"/>
          <a:stretch>
            <a:fillRect/>
          </a:stretch>
        </p:blipFill>
        <p:spPr bwMode="auto">
          <a:xfrm>
            <a:off x="5181600" y="2667000"/>
            <a:ext cx="6172200" cy="1485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buNone/>
            </a:pPr>
            <a:r>
              <a:rPr/>
              <a:t> </a:t>
            </a:r>
          </a:p>
          <a:p>
            <a:pPr lvl="0" indent="0" marL="0">
              <a:spcBef>
                <a:spcPts val="3000"/>
              </a:spcBef>
              <a:buNone/>
            </a:pPr>
            <a:r>
              <a:rPr b="1"/>
              <a:t>Web Content Mining (Web Scraping)</a:t>
            </a:r>
          </a:p>
        </p:txBody>
      </p:sp>
      <p:pic>
        <p:nvPicPr>
          <p:cNvPr descr="./M01_lecture02_figures/web-scrapping.png" id="0" name="Picture 1"/>
          <p:cNvPicPr>
            <a:picLocks noGrp="1" noChangeAspect="1"/>
          </p:cNvPicPr>
          <p:nvPr/>
        </p:nvPicPr>
        <p:blipFill>
          <a:blip r:embed="rId2"/>
          <a:stretch>
            <a:fillRect/>
          </a:stretch>
        </p:blipFill>
        <p:spPr bwMode="auto">
          <a:xfrm>
            <a:off x="5181600" y="1041400"/>
            <a:ext cx="6172200" cy="4229100"/>
          </a:xfrm>
          <a:prstGeom prst="rect">
            <a:avLst/>
          </a:prstGeom>
          <a:noFill/>
          <a:ln w="9525">
            <a:noFill/>
            <a:headEnd/>
            <a:tailEnd/>
          </a:ln>
        </p:spPr>
      </p:pic>
      <p:sp>
        <p:nvSpPr>
          <p:cNvPr id="1" name="TextBox 3"/>
          <p:cNvSpPr txBox="1"/>
          <p:nvPr/>
        </p:nvSpPr>
        <p:spPr>
          <a:xfrm>
            <a:off x="5181600" y="5334000"/>
            <a:ext cx="6172200" cy="508000"/>
          </a:xfrm>
          <a:prstGeom prst="rect">
            <a:avLst/>
          </a:prstGeom>
          <a:noFill/>
        </p:spPr>
        <p:txBody>
          <a:bodyPr/>
          <a:lstStyle/>
          <a:p>
            <a:pPr lvl="0" indent="0" marL="0" algn="ctr">
              <a:buNone/>
            </a:pPr>
            <a:r>
              <a:rPr b="1"/>
              <a:t>Figure</a:t>
            </a:r>
            <a:r>
              <a:rPr/>
              <a:t> 4</a:t>
            </a:r>
            <a:r>
              <a:rPr b="1"/>
              <a:t>.</a:t>
            </a:r>
            <a:r>
              <a:rPr/>
              <a:t> Web Scraping Process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Web Usage Mining (Web Analytics)</a:t>
            </a:r>
          </a:p>
          <a:p>
            <a:pPr lvl="0"/>
            <a:r>
              <a:rPr/>
              <a:t>Web usage mining (Web analytics) is the extraction of useful information from data generated through Web page visits and transactions.</a:t>
            </a:r>
          </a:p>
        </p:txBody>
      </p:sp>
      <p:pic>
        <p:nvPicPr>
          <p:cNvPr descr="./M01_lecture02_figures/Web_Usage_Mining.png" id="0" name="Picture 1"/>
          <p:cNvPicPr>
            <a:picLocks noGrp="1" noChangeAspect="1"/>
          </p:cNvPicPr>
          <p:nvPr/>
        </p:nvPicPr>
        <p:blipFill>
          <a:blip r:embed="rId2"/>
          <a:stretch>
            <a:fillRect/>
          </a:stretch>
        </p:blipFill>
        <p:spPr bwMode="auto">
          <a:xfrm>
            <a:off x="5181600" y="1816100"/>
            <a:ext cx="6172200" cy="31877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Social Analytics</a:t>
            </a:r>
          </a:p>
          <a:p>
            <a:pPr lvl="0"/>
            <a:r>
              <a:rPr/>
              <a:t>Social analytics is defined as monitoring, analyzing, measuring and interpreting digital interactions and relationships of people, topics, ideas and content.</a:t>
            </a:r>
          </a:p>
          <a:p>
            <a:pPr lvl="0" indent="0" marL="0">
              <a:buNone/>
            </a:pPr>
          </a:p>
        </p:txBody>
      </p:sp>
      <p:pic>
        <p:nvPicPr>
          <p:cNvPr descr="M01_P2_files\figure-pptx\dot-figure-10.png" id="0" name="Picture 1"/>
          <p:cNvPicPr>
            <a:picLocks noGrp="1" noChangeAspect="1"/>
          </p:cNvPicPr>
          <p:nvPr/>
        </p:nvPicPr>
        <p:blipFill>
          <a:blip r:embed="rId2"/>
          <a:stretch>
            <a:fillRect/>
          </a:stretch>
        </p:blipFill>
        <p:spPr bwMode="auto">
          <a:xfrm>
            <a:off x="5181600" y="2057400"/>
            <a:ext cx="6172200" cy="27051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C0B0-BBFF-D266-F6CB-C0F9CB82E1CD}"/>
              </a:ext>
            </a:extLst>
          </p:cNvPr>
          <p:cNvSpPr>
            <a:spLocks noGrp="1"/>
          </p:cNvSpPr>
          <p:nvPr>
            <p:ph type="title"/>
          </p:nvPr>
        </p:nvSpPr>
        <p:spPr>
          <a:xfrm>
            <a:off x="839788" y="457200"/>
            <a:ext cx="3932237" cy="1600200"/>
          </a:xfrm>
        </p:spPr>
        <p:txBody>
          <a:bodyPr/>
          <a:lstStyle/>
          <a:p>
            <a:pPr lvl="0" indent="0" marL="0">
              <a:buNone/>
            </a:pPr>
            <a:r>
              <a:rPr/>
              <a:t>Text mining</a:t>
            </a:r>
          </a:p>
        </p:txBody>
      </p:sp>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Text Mining Concepts</a:t>
            </a:r>
          </a:p>
          <a:p>
            <a:pPr lvl="0"/>
            <a:r>
              <a:rPr/>
              <a:t>85-90 percent of all corporate data is in some kind of unstructured form (e.g., text)</a:t>
            </a:r>
          </a:p>
          <a:p>
            <a:pPr lvl="0"/>
            <a:r>
              <a:rPr/>
              <a:t>Unstructured corporate data is doubling in size every 18 months</a:t>
            </a:r>
          </a:p>
          <a:p>
            <a:pPr lvl="0"/>
            <a:r>
              <a:rPr/>
              <a:t>Tapping into these information sources is not an option, but a need to stay competitive</a:t>
            </a:r>
          </a:p>
          <a:p>
            <a:pPr lvl="0" indent="0" marL="1270000">
              <a:buNone/>
            </a:pPr>
            <a:r>
              <a:rPr sz="2000" b="1"/>
              <a:t>Note</a:t>
            </a:r>
          </a:p>
          <a:p>
            <a:pPr lvl="0" indent="0" marL="1270000">
              <a:buNone/>
            </a:pPr>
            <a:r>
              <a:rPr sz="2000"/>
              <a:t>Text mining is the process of deriving high-quality information from text. High-quality information is typically derived through the devising of patterns and trends through means such as statistical pattern learning.</a:t>
            </a:r>
          </a:p>
          <a:p>
            <a:pPr lvl="0" indent="0" marL="0">
              <a:spcBef>
                <a:spcPts val="3000"/>
              </a:spcBef>
              <a:buNone/>
            </a:pPr>
            <a:r>
              <a:rPr b="1"/>
              <a:t>Knowledge Discovery from Web Data</a:t>
            </a:r>
          </a:p>
        </p:txBody>
      </p:sp>
      <p:pic>
        <p:nvPicPr>
          <p:cNvPr descr="./M01_lecture02_figures/knowledge_extraction.jpg" id="0" name="Picture 1"/>
          <p:cNvPicPr>
            <a:picLocks noGrp="1" noChangeAspect="1"/>
          </p:cNvPicPr>
          <p:nvPr/>
        </p:nvPicPr>
        <p:blipFill>
          <a:blip r:embed="rId2"/>
          <a:stretch>
            <a:fillRect/>
          </a:stretch>
        </p:blipFill>
        <p:spPr bwMode="auto">
          <a:xfrm>
            <a:off x="5181600" y="1905000"/>
            <a:ext cx="6172200" cy="2514600"/>
          </a:xfrm>
          <a:prstGeom prst="rect">
            <a:avLst/>
          </a:prstGeom>
          <a:noFill/>
          <a:ln w="9525">
            <a:noFill/>
            <a:headEnd/>
            <a:tailEnd/>
          </a:ln>
        </p:spPr>
      </p:pic>
      <p:sp>
        <p:nvSpPr>
          <p:cNvPr id="1" name="TextBox 3"/>
          <p:cNvSpPr txBox="1"/>
          <p:nvPr/>
        </p:nvSpPr>
        <p:spPr>
          <a:xfrm>
            <a:off x="5181600" y="5334000"/>
            <a:ext cx="6172200" cy="508000"/>
          </a:xfrm>
          <a:prstGeom prst="rect">
            <a:avLst/>
          </a:prstGeom>
          <a:noFill/>
        </p:spPr>
        <p:txBody>
          <a:bodyPr/>
          <a:lstStyle/>
          <a:p>
            <a:pPr lvl="0" indent="0" marL="0" algn="ctr">
              <a:buNone/>
            </a:pPr>
            <a:r>
              <a:rPr b="1"/>
              <a:t>Figure</a:t>
            </a:r>
            <a:r>
              <a:rPr/>
              <a:t> 5</a:t>
            </a:r>
            <a:r>
              <a:rPr b="1"/>
              <a:t>.</a:t>
            </a:r>
            <a:r>
              <a:rPr/>
              <a:t> Example Data exploration workflow for textual data extraction (Gupta et al. 2024)</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C0B0-BBFF-D266-F6CB-C0F9CB82E1CD}"/>
              </a:ext>
            </a:extLst>
          </p:cNvPr>
          <p:cNvSpPr>
            <a:spLocks noGrp="1"/>
          </p:cNvSpPr>
          <p:nvPr>
            <p:ph type="title"/>
          </p:nvPr>
        </p:nvSpPr>
        <p:spPr>
          <a:xfrm>
            <a:off x="839788" y="457200"/>
            <a:ext cx="3932237" cy="1600200"/>
          </a:xfrm>
        </p:spPr>
        <p:txBody>
          <a:bodyPr/>
          <a:lstStyle/>
          <a:p>
            <a:pPr lvl="0" indent="0" marL="0">
              <a:buNone/>
            </a:pPr>
            <a:r>
              <a:rPr/>
              <a:t>Natural Language Processing (NLP)</a:t>
            </a:r>
          </a:p>
        </p:txBody>
      </p:sp>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What is Natural Language Processing (NLP)?</a:t>
            </a:r>
          </a:p>
          <a:p>
            <a:pPr lvl="0"/>
            <a:r>
              <a:rPr/>
              <a:t>Technology that enables computers to process, generate, and interact with language (e.g., text). Some key aspects:</a:t>
            </a:r>
          </a:p>
          <a:p>
            <a:pPr lvl="0"/>
            <a:r>
              <a:rPr/>
              <a:t>Learn useful representations: capture meaning in a structured way that can be used for downstream tasks (e.g., embeddings used to classify a document)</a:t>
            </a:r>
          </a:p>
          <a:p>
            <a:pPr lvl="0"/>
            <a:r>
              <a:rPr/>
              <a:t>Generate language: create language (e.g., text,</a:t>
            </a:r>
          </a:p>
          <a:p>
            <a:pPr lvl="0"/>
            <a:r>
              <a:rPr/>
              <a:t>code) for tasks like dialogue, translation, or question answering.</a:t>
            </a:r>
          </a:p>
          <a:p>
            <a:pPr lvl="0"/>
            <a:r>
              <a:rPr/>
              <a:t>Bridge language and action: Use language to perform tasks, solve problems, interact with environments (e.g., a code IDE)</a:t>
            </a:r>
          </a:p>
          <a:p>
            <a:pPr lvl="0" indent="0" marL="0">
              <a:spcBef>
                <a:spcPts val="3000"/>
              </a:spcBef>
              <a:buNone/>
            </a:pPr>
            <a:r>
              <a:rPr b="1"/>
              <a:t>General NLP Framework</a:t>
            </a:r>
          </a:p>
          <a:p>
            <a:pPr lvl="0" indent="0" marL="0">
              <a:buNone/>
            </a:pPr>
          </a:p>
        </p:txBody>
      </p:sp>
      <p:pic>
        <p:nvPicPr>
          <p:cNvPr descr="M01_P2_files\figure-pptx\dot-figure-9.png" id="0" name="Picture 1"/>
          <p:cNvPicPr>
            <a:picLocks noGrp="1" noChangeAspect="1"/>
          </p:cNvPicPr>
          <p:nvPr/>
        </p:nvPicPr>
        <p:blipFill>
          <a:blip r:embed="rId2"/>
          <a:stretch>
            <a:fillRect/>
          </a:stretch>
        </p:blipFill>
        <p:spPr bwMode="auto">
          <a:xfrm>
            <a:off x="5181600" y="2082800"/>
            <a:ext cx="6172200" cy="2654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buNone/>
            </a:pPr>
            <a:r>
              <a:rPr/>
              <a:t> </a:t>
            </a:r>
          </a:p>
          <a:p>
            <a:pPr lvl="0" indent="0" marL="0">
              <a:spcBef>
                <a:spcPts val="3000"/>
              </a:spcBef>
              <a:buNone/>
            </a:pPr>
            <a:r>
              <a:rPr b="1"/>
              <a:t>Building NLP Systems</a:t>
            </a:r>
          </a:p>
          <a:p>
            <a:pPr lvl="0"/>
            <a:r>
              <a:rPr/>
              <a:t>Rules: Manual creation of rules</a:t>
            </a:r>
          </a:p>
          <a:p>
            <a:pPr lvl="1" indent="0">
              <a:buNone/>
            </a:pPr>
            <a:r>
              <a:rPr>
                <a:latin typeface="Roboto"/>
              </a:rPr>
              <a:t>def classify(x: str) -&gt; str:
    sports_keywords = ["baseball", "soccer", "football", "tennis"]
    if any(keyword in x for keyword in sports_keywords):
        return "sports"
    else:
        return "other"</a:t>
            </a:r>
          </a:p>
          <a:p>
            <a:pPr lvl="0"/>
            <a:r>
              <a:rPr/>
              <a:t>Prompting: Prompting a language model w/o training</a:t>
            </a:r>
          </a:p>
          <a:p>
            <a:pPr lvl="0" indent="0" marL="0">
              <a:buNone/>
            </a:pPr>
          </a:p>
        </p:txBody>
      </p:sp>
      <p:pic>
        <p:nvPicPr>
          <p:cNvPr descr="M01_P2_files\figure-pptx\dot-figure-8.png" id="0" name="Picture 1"/>
          <p:cNvPicPr>
            <a:picLocks noGrp="1" noChangeAspect="1"/>
          </p:cNvPicPr>
          <p:nvPr/>
        </p:nvPicPr>
        <p:blipFill>
          <a:blip r:embed="rId2"/>
          <a:stretch>
            <a:fillRect/>
          </a:stretch>
        </p:blipFill>
        <p:spPr bwMode="auto">
          <a:xfrm>
            <a:off x="5181600" y="3200400"/>
            <a:ext cx="6172200" cy="4191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buNone/>
                </a:pPr>
                <a:r>
                  <a:rPr/>
                  <a:t> </a:t>
                </a:r>
              </a:p>
              <a:p>
                <a:pPr lvl="0" indent="0" marL="0">
                  <a:spcBef>
                    <a:spcPts val="3000"/>
                  </a:spcBef>
                  <a:buNone/>
                </a:pPr>
                <a:r>
                  <a:rPr b="1"/>
                  <a:t>Building NLP Systems</a:t>
                </a:r>
              </a:p>
              <a:p>
                <a:pPr lvl="0"/>
                <a:r>
                  <a:rPr/>
                  <a:t>Fine-tuning: Machine learning from paired data </a:t>
                </a:r>
                <a14:m>
                  <m:oMath xmlns:m="http://schemas.openxmlformats.org/officeDocument/2006/math">
                    <m:r>
                      <m:rPr>
                        <m:sty m:val="p"/>
                      </m:rPr>
                      <m:t>⟨</m:t>
                    </m:r>
                    <m:r>
                      <m:t>X</m:t>
                    </m:r>
                    <m:r>
                      <m:rPr>
                        <m:sty m:val="p"/>
                      </m:rPr>
                      <m:t>,</m:t>
                    </m:r>
                    <m:r>
                      <m:t>Y</m:t>
                    </m:r>
                    <m:r>
                      <m:rPr>
                        <m:sty m:val="p"/>
                      </m:rPr>
                      <m:t>⟩</m:t>
                    </m:r>
                  </m:oMath>
                </a14:m>
              </a:p>
              <a:p>
                <a:pPr lvl="0" indent="0" marL="0">
                  <a:buNone/>
                </a:pPr>
              </a:p>
            </p:txBody>
          </p:sp>
        </mc:Choice>
      </mc:AlternateContent>
      <p:pic>
        <p:nvPicPr>
          <p:cNvPr descr="M01_P2_files\figure-pptx\dot-figure-7.png" id="0" name="Picture 1"/>
          <p:cNvPicPr>
            <a:picLocks noGrp="1" noChangeAspect="1"/>
          </p:cNvPicPr>
          <p:nvPr/>
        </p:nvPicPr>
        <p:blipFill>
          <a:blip r:embed="rId2"/>
          <a:stretch>
            <a:fillRect/>
          </a:stretch>
        </p:blipFill>
        <p:spPr bwMode="auto">
          <a:xfrm>
            <a:off x="5181600" y="2552700"/>
            <a:ext cx="6172200" cy="17145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buNone/>
                </a:pPr>
                <a:r>
                  <a:rPr/>
                  <a:t> </a:t>
                </a:r>
              </a:p>
              <a:p>
                <a:pPr lvl="0" indent="0" marL="0">
                  <a:spcBef>
                    <a:spcPts val="3000"/>
                  </a:spcBef>
                  <a:buNone/>
                </a:pPr>
                <a:r>
                  <a:rPr b="1"/>
                  <a:t>Data Requirements for System Building</a:t>
                </a:r>
              </a:p>
              <a:p>
                <a:pPr lvl="0"/>
                <a:r>
                  <a:rPr/>
                  <a:t>Rules/prompting based on intuition: No data needed, but also no performance guarantees</a:t>
                </a:r>
                <a:br/>
              </a:p>
              <a:p>
                <a:pPr lvl="0"/>
                <a:r>
                  <a:rPr/>
                  <a:t>Rules/prompting based on spot-checks: A small amount of data with input </a:t>
                </a:r>
                <a14:m>
                  <m:oMath xmlns:m="http://schemas.openxmlformats.org/officeDocument/2006/math">
                    <m:r>
                      <m:t>X</m:t>
                    </m:r>
                  </m:oMath>
                </a14:m>
                <a:r>
                  <a:rPr/>
                  <a:t> only</a:t>
                </a:r>
              </a:p>
              <a:p>
                <a:pPr lvl="0"/>
                <a:r>
                  <a:rPr/>
                  <a:t>Rules/prompting with rigorous evaluation: Development set with input </a:t>
                </a:r>
                <a14:m>
                  <m:oMath xmlns:m="http://schemas.openxmlformats.org/officeDocument/2006/math">
                    <m:r>
                      <m:t>X</m:t>
                    </m:r>
                  </m:oMath>
                </a14:m>
                <a:r>
                  <a:rPr/>
                  <a:t> and output </a:t>
                </a:r>
                <a14:m>
                  <m:oMath xmlns:m="http://schemas.openxmlformats.org/officeDocument/2006/math">
                    <m:r>
                      <m:t>Y</m:t>
                    </m:r>
                  </m:oMath>
                </a14:m>
                <a:r>
                  <a:rPr/>
                  <a:t> (e.g. 200-2000 examples). Additional held-out test set also preferable.</a:t>
                </a:r>
              </a:p>
              <a:p>
                <a:pPr lvl="0"/>
                <a:r>
                  <a:rPr/>
                  <a:t>Fine-tuning: Additional train set. More is often better - constant accuracy increase when data size doubles.</a:t>
                </a:r>
              </a:p>
              <a:p>
                <a:pPr lvl="0" indent="0" marL="0">
                  <a:buNone/>
                </a:pPr>
              </a:p>
            </p:txBody>
          </p:sp>
        </mc:Choice>
      </mc:AlternateContent>
      <p:pic>
        <p:nvPicPr>
          <p:cNvPr descr="M01_P2_files\figure-pptx\dot-figure-6.png" id="0" name="Picture 1"/>
          <p:cNvPicPr>
            <a:picLocks noGrp="1" noChangeAspect="1"/>
          </p:cNvPicPr>
          <p:nvPr/>
        </p:nvPicPr>
        <p:blipFill>
          <a:blip r:embed="rId2"/>
          <a:stretch>
            <a:fillRect/>
          </a:stretch>
        </p:blipFill>
        <p:spPr bwMode="auto">
          <a:xfrm>
            <a:off x="5181600" y="3060700"/>
            <a:ext cx="6172200" cy="685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How to print Revealjs slides</a:t>
            </a:r>
          </a:p>
        </p:txBody>
      </p:sp>
      <p:pic>
        <p:nvPicPr>
          <p:cNvPr descr="../syllabus-images/Printing_Revealjs_Slides.png" id="0" name="Picture 1"/>
          <p:cNvPicPr>
            <a:picLocks noGrp="1" noChangeAspect="1"/>
          </p:cNvPicPr>
          <p:nvPr/>
        </p:nvPicPr>
        <p:blipFill>
          <a:blip r:embed="rId2"/>
          <a:stretch>
            <a:fillRect/>
          </a:stretch>
        </p:blipFill>
        <p:spPr bwMode="auto">
          <a:xfrm>
            <a:off x="5181600" y="2235200"/>
            <a:ext cx="6172200" cy="23495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buNone/>
            </a:pPr>
            <a:r>
              <a:rPr/>
              <a:t> </a:t>
            </a:r>
          </a:p>
          <a:p>
            <a:pPr lvl="0" indent="0" marL="0">
              <a:spcBef>
                <a:spcPts val="3000"/>
              </a:spcBef>
              <a:buNone/>
            </a:pPr>
            <a:r>
              <a:rPr b="1"/>
              <a:t>Natural Language Processing (NLP) Pipeline</a:t>
            </a:r>
          </a:p>
          <a:p>
            <a:pPr lvl="0" indent="0" marL="0">
              <a:buNone/>
            </a:pPr>
          </a:p>
        </p:txBody>
      </p:sp>
      <p:pic>
        <p:nvPicPr>
          <p:cNvPr descr="M01_P2_files\figure-pptx\dot-figure-5.png" id="0" name="Picture 1"/>
          <p:cNvPicPr>
            <a:picLocks noGrp="1" noChangeAspect="1"/>
          </p:cNvPicPr>
          <p:nvPr/>
        </p:nvPicPr>
        <p:blipFill>
          <a:blip r:embed="rId2"/>
          <a:stretch>
            <a:fillRect/>
          </a:stretch>
        </p:blipFill>
        <p:spPr bwMode="auto">
          <a:xfrm>
            <a:off x="5181600" y="1460500"/>
            <a:ext cx="6172200" cy="39116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buNone/>
            </a:pPr>
            <a:r>
              <a:rPr/>
              <a:t> </a:t>
            </a:r>
          </a:p>
          <a:p>
            <a:pPr lvl="0" indent="0" marL="0">
              <a:spcBef>
                <a:spcPts val="3000"/>
              </a:spcBef>
              <a:buNone/>
            </a:pPr>
            <a:r>
              <a:rPr b="1"/>
              <a:t>Text Summarization</a:t>
            </a:r>
          </a:p>
          <a:p>
            <a:pPr lvl="0" indent="0" marL="0">
              <a:buNone/>
            </a:pPr>
          </a:p>
        </p:txBody>
      </p:sp>
      <p:pic>
        <p:nvPicPr>
          <p:cNvPr descr="M01_P2_files\figure-pptx\dot-figure-4.png" id="0" name="Picture 1"/>
          <p:cNvPicPr>
            <a:picLocks noGrp="1" noChangeAspect="1"/>
          </p:cNvPicPr>
          <p:nvPr/>
        </p:nvPicPr>
        <p:blipFill>
          <a:blip r:embed="rId2"/>
          <a:stretch>
            <a:fillRect/>
          </a:stretch>
        </p:blipFill>
        <p:spPr bwMode="auto">
          <a:xfrm>
            <a:off x="7302500" y="977900"/>
            <a:ext cx="1930400" cy="48641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buNone/>
            </a:pPr>
            <a:r>
              <a:rPr/>
              <a:t> </a:t>
            </a:r>
          </a:p>
          <a:p>
            <a:pPr lvl="0" indent="0" marL="0">
              <a:spcBef>
                <a:spcPts val="3000"/>
              </a:spcBef>
              <a:buNone/>
            </a:pPr>
            <a:r>
              <a:rPr b="1"/>
              <a:t>Documents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C0B0-BBFF-D266-F6CB-C0F9CB82E1CD}"/>
              </a:ext>
            </a:extLst>
          </p:cNvPr>
          <p:cNvSpPr>
            <a:spLocks noGrp="1"/>
          </p:cNvSpPr>
          <p:nvPr>
            <p:ph type="title"/>
          </p:nvPr>
        </p:nvSpPr>
        <p:spPr>
          <a:xfrm>
            <a:off x="839788" y="457200"/>
            <a:ext cx="3932237" cy="1600200"/>
          </a:xfrm>
        </p:spPr>
        <p:txBody>
          <a:bodyPr/>
          <a:lstStyle/>
          <a:p>
            <a:pPr lvl="0" indent="0" marL="0">
              <a:buNone/>
            </a:pPr>
            <a:r>
              <a:rPr/>
              <a:t>Topic proportions and assignments</a:t>
            </a:r>
          </a:p>
        </p:txBody>
      </p:sp>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Seeking Life’s Bare (Genetic) Necessities</a:t>
            </a:r>
          </a:p>
          <a:p>
            <a:pPr lvl="0" indent="0" marL="0">
              <a:buNone/>
            </a:pPr>
            <a:r>
              <a:rPr/>
              <a:t>Cold Spring Harbor, New York- “are not all that far apart,” especially in How many genes does an organism need to comparison to the 75,000 genes in the husurvive? Last week at the genome meeting here,* two genome researchers with radically different approaches presented complementary views of the basic genes needed for life. One research team, using computer analyses to compare known genomes, concluded that today’s organisms can be sustained with just 250 genes, and that the earliest life forms required a mere 128 genes. The other researcher mapped genes in a simple parasite and estimated that for this organism, 800 genes are plenty to do the job-but that anything short of 100 wouldn’t be enough.</a:t>
            </a:r>
          </a:p>
          <a:p>
            <a:pPr lvl="0" indent="0" marL="0">
              <a:buNone/>
            </a:pPr>
            <a:r>
              <a:rPr/>
              <a:t>Although the numbers don’t match precisely, those predictions</a:t>
            </a:r>
          </a:p>
          <a:p>
            <a:pPr lvl="0"/>
            <a:r>
              <a:rPr/>
              <a:t>Genome Mapping and Sequencing, Cold Spring Harbor, New York, May 8 to 12.</a:t>
            </a:r>
          </a:p>
        </p:txBody>
      </p:sp>
      <p:pic>
        <p:nvPicPr>
          <p:cNvPr descr="https://cdn.mathpix.com/cropped/c931bfb7-94ef-4062-8314-bc3ef9e9e62f-053.jpg?height=469&amp;width=1389&amp;top_left_y=894&amp;top_left_x=933" id="0" name="Picture 1"/>
          <p:cNvPicPr>
            <a:picLocks noGrp="1" noChangeAspect="1"/>
          </p:cNvPicPr>
          <p:nvPr/>
        </p:nvPicPr>
        <p:blipFill>
          <a:blip r:embed="rId2"/>
          <a:stretch>
            <a:fillRect/>
          </a:stretch>
        </p:blipFill>
        <p:spPr bwMode="auto">
          <a:xfrm>
            <a:off x="5181600" y="1346200"/>
            <a:ext cx="6172200" cy="4114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buNone/>
            </a:pPr>
            <a:r>
              <a:rPr/>
              <a:t> Stripping down. Computer analysis yields an estimate of the minimum modern and ancient genomes.</a:t>
            </a:r>
          </a:p>
          <a:p>
            <a:pPr lvl="0" indent="0" marL="0">
              <a:buNone/>
            </a:pPr>
            <a:r>
              <a:rPr/>
              <a:t>[^0] ## Natural Language Processing (NLP)</a:t>
            </a:r>
          </a:p>
          <a:p>
            <a:pPr lvl="0"/>
            <a:r>
              <a:rPr/>
              <a:t>Part-of-speech tagging</a:t>
            </a:r>
          </a:p>
          <a:p>
            <a:pPr lvl="0"/>
            <a:r>
              <a:rPr/>
              <a:t>Text segmentation</a:t>
            </a:r>
          </a:p>
          <a:p>
            <a:pPr lvl="0"/>
            <a:r>
              <a:rPr/>
              <a:t>Word sense disambiguation</a:t>
            </a:r>
          </a:p>
          <a:p>
            <a:pPr lvl="0"/>
            <a:r>
              <a:rPr/>
              <a:t>Syntactic ambiguity</a:t>
            </a:r>
          </a:p>
          <a:p>
            <a:pPr lvl="0"/>
            <a:r>
              <a:rPr/>
              <a:t>Imperfect or irregular input</a:t>
            </a:r>
          </a:p>
          <a:p>
            <a:pPr lvl="0"/>
            <a:r>
              <a:rPr/>
              <a:t>Speech acts</a:t>
            </a:r>
          </a:p>
          <a:p>
            <a:pPr lvl="0" indent="0" marL="0">
              <a:spcBef>
                <a:spcPts val="3000"/>
              </a:spcBef>
              <a:buNone/>
            </a:pPr>
            <a:r>
              <a:rPr b="1"/>
              <a:t>NLP Tasks</a:t>
            </a:r>
          </a:p>
          <a:p>
            <a:pPr lvl="0"/>
            <a:r>
              <a:rPr/>
              <a:t>Question answering</a:t>
            </a:r>
          </a:p>
          <a:p>
            <a:pPr lvl="0"/>
            <a:r>
              <a:rPr/>
              <a:t>Automatic summarization</a:t>
            </a:r>
          </a:p>
          <a:p>
            <a:pPr lvl="0"/>
            <a:r>
              <a:rPr/>
              <a:t>Natural language generation</a:t>
            </a:r>
          </a:p>
          <a:p>
            <a:pPr lvl="0"/>
            <a:r>
              <a:rPr/>
              <a:t>Natural language understanding</a:t>
            </a:r>
          </a:p>
          <a:p>
            <a:pPr lvl="0"/>
            <a:r>
              <a:rPr/>
              <a:t>Machine translation</a:t>
            </a:r>
          </a:p>
          <a:p>
            <a:pPr lvl="0"/>
            <a:r>
              <a:rPr/>
              <a:t>Foreign language reading</a:t>
            </a:r>
          </a:p>
          <a:p>
            <a:pPr lvl="0"/>
            <a:r>
              <a:rPr/>
              <a:t>Foreign language writing.</a:t>
            </a:r>
          </a:p>
          <a:p>
            <a:pPr lvl="0"/>
            <a:r>
              <a:rPr/>
              <a:t>Speech recognition</a:t>
            </a:r>
          </a:p>
          <a:p>
            <a:pPr lvl="0"/>
            <a:r>
              <a:rPr/>
              <a:t>Text-to-speech</a:t>
            </a:r>
          </a:p>
          <a:p>
            <a:pPr lvl="0"/>
            <a:r>
              <a:rPr/>
              <a:t>Text proofing</a:t>
            </a:r>
          </a:p>
          <a:p>
            <a:pPr lvl="0"/>
            <a:r>
              <a:rPr/>
              <a:t>Optical character recognition</a:t>
            </a:r>
          </a:p>
          <a:p>
            <a:pPr lvl="0" indent="0" marL="0">
              <a:spcBef>
                <a:spcPts val="3000"/>
              </a:spcBef>
              <a:buNone/>
            </a:pPr>
            <a:r>
              <a:rPr b="1"/>
              <a:t>Classical NLP</a:t>
            </a:r>
          </a:p>
        </p:txBody>
      </p:sp>
      <p:pic>
        <p:nvPicPr>
          <p:cNvPr descr="https://cdn.mathpix.com/cropped/c931bfb7-94ef-4062-8314-bc3ef9e9e62f-056.jpg?height=504&amp;width=2020&amp;top_left_y=409&amp;top_left_x=243" id="0" name="Picture 1"/>
          <p:cNvPicPr>
            <a:picLocks noGrp="1" noChangeAspect="1"/>
          </p:cNvPicPr>
          <p:nvPr/>
        </p:nvPicPr>
        <p:blipFill>
          <a:blip r:embed="rId2"/>
          <a:stretch>
            <a:fillRect/>
          </a:stretch>
        </p:blipFill>
        <p:spPr bwMode="auto">
          <a:xfrm>
            <a:off x="5181600" y="1346200"/>
            <a:ext cx="6172200" cy="4114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Deep Learning-based NLP</a:t>
            </a:r>
          </a:p>
        </p:txBody>
      </p:sp>
      <p:pic>
        <p:nvPicPr>
          <p:cNvPr descr="https://cdn.mathpix.com/cropped/c931bfb7-94ef-4062-8314-bc3ef9e9e62f-056.jpg?height=643&amp;width=2090&amp;top_left_y=1164&amp;top_left_x=244" id="0" name="Picture 1"/>
          <p:cNvPicPr>
            <a:picLocks noGrp="1" noChangeAspect="1"/>
          </p:cNvPicPr>
          <p:nvPr/>
        </p:nvPicPr>
        <p:blipFill>
          <a:blip r:embed="rId2"/>
          <a:stretch>
            <a:fillRect/>
          </a:stretch>
        </p:blipFill>
        <p:spPr bwMode="auto">
          <a:xfrm>
            <a:off x="5181600" y="1346200"/>
            <a:ext cx="6172200" cy="41148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Modern NLP Pipeline</a:t>
            </a:r>
          </a:p>
        </p:txBody>
      </p:sp>
      <p:pic>
        <p:nvPicPr>
          <p:cNvPr descr="https://cdn.mathpix.com/cropped/c931bfb7-94ef-4062-8314-bc3ef9e9e62f-057.jpg?height=575&amp;width=2356&amp;top_left_y=203&amp;top_left_x=41" id="0" name="Picture 1"/>
          <p:cNvPicPr>
            <a:picLocks noGrp="1" noChangeAspect="1"/>
          </p:cNvPicPr>
          <p:nvPr/>
        </p:nvPicPr>
        <p:blipFill>
          <a:blip r:embed="rId2"/>
          <a:stretch>
            <a:fillRect/>
          </a:stretch>
        </p:blipFill>
        <p:spPr bwMode="auto">
          <a:xfrm>
            <a:off x="5181600" y="1346200"/>
            <a:ext cx="6172200" cy="41148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buNone/>
            </a:pPr>
            <a:r>
              <a:rPr/>
              <a:t> Task / Output</a:t>
            </a:r>
          </a:p>
        </p:txBody>
      </p:sp>
      <p:pic>
        <p:nvPicPr>
          <p:cNvPr descr="https://cdn.mathpix.com/cropped/c931bfb7-94ef-4062-8314-bc3ef9e9e62f-057.jpg?height=396&amp;width=601&amp;top_left_y=1130&amp;top_left_x=48" id="0" name="Picture 1"/>
          <p:cNvPicPr>
            <a:picLocks noGrp="1" noChangeAspect="1"/>
          </p:cNvPicPr>
          <p:nvPr/>
        </p:nvPicPr>
        <p:blipFill>
          <a:blip r:embed="rId2"/>
          <a:stretch>
            <a:fillRect/>
          </a:stretch>
        </p:blipFill>
        <p:spPr bwMode="auto">
          <a:xfrm>
            <a:off x="5181600" y="1346200"/>
            <a:ext cx="6172200" cy="41148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buNone/>
                </a:pPr>
                <a:r>
                  <a:rPr/>
                  <a:t>Task / Output </a:t>
                </a:r>
              </a:p>
              <a:p>
                <a:pPr lvl="0" indent="0" marL="0">
                  <a:spcBef>
                    <a:spcPts val="3000"/>
                  </a:spcBef>
                  <a:buNone/>
                </a:pPr>
                <a:r>
                  <a:rPr b="1"/>
                  <a:t>Modern NLP Pipeline</a:t>
                </a:r>
              </a:p>
              <a:p>
                <a:pPr lvl="0" indent="0" marL="0">
                  <a:buNone/>
                </a:pPr>
                <a:r>
                  <a:rPr/>
                  <a:t>Task / Output </a:t>
                </a:r>
              </a:p>
              <a:p>
                <a:pPr lvl="0" indent="0" marL="0">
                  <a:spcBef>
                    <a:spcPts val="3000"/>
                  </a:spcBef>
                  <a:buNone/>
                </a:pPr>
                <a:r>
                  <a:rPr b="1"/>
                  <a:t>Deep Learning NLP</a:t>
                </a:r>
              </a:p>
              <a:p>
                <a:pPr lvl="0" indent="0" marL="0">
                  <a:buNone/>
                </a:pPr>
                <a:r>
                  <a:rPr/>
                  <a:t>Task / Output</a:t>
                </a:r>
              </a:p>
              <a:p>
                <a:pPr lvl="0" indent="0" marL="0">
                  <a:buNone/>
                </a:pPr>
                <a:r>
                  <a:rPr/>
                  <a:t>Classification</a:t>
                </a:r>
              </a:p>
              <a:p>
                <a:pPr lvl="0" indent="0" marL="0">
                  <a:buNone/>
                </a:pPr>
                <a:r>
                  <a:rPr/>
                  <a:t>Sentiment Analysis </a:t>
                </a:r>
              </a:p>
              <a:p>
                <a:pPr lvl="0" indent="0" marL="0">
                  <a:buNone/>
                </a:pPr>
                <a:r>
                  <a:rPr/>
                  <a:t>Entity Extraction</a:t>
                </a:r>
              </a:p>
              <a:p>
                <a:pPr lvl="0" indent="0" marL="0">
                  <a:buNone/>
                </a:pPr>
                <a:r>
                  <a:rPr/>
                  <a:t>Topic Modeling</a:t>
                </a:r>
              </a:p>
              <a:p>
                <a:pPr lvl="0" indent="0" marL="0">
                  <a:buNone/>
                </a:pPr>
                <a:r>
                  <a:rPr/>
                  <a:t>Document Similarity</a:t>
                </a:r>
              </a:p>
              <a:p>
                <a:pPr lvl="0" indent="0" marL="0">
                  <a:spcBef>
                    <a:spcPts val="3000"/>
                  </a:spcBef>
                  <a:buNone/>
                </a:pPr>
                <a:r>
                  <a:rPr b="1"/>
                  <a:t>Rule Based Sentiment</a:t>
                </a:r>
              </a:p>
              <a:p>
                <a:pPr lvl="0" indent="0" marL="1270000">
                  <a:buNone/>
                </a:pPr>
                <a:r>
                  <a:rPr sz="2000" b="1"/>
                  <a:t>Note</a:t>
                </a:r>
              </a:p>
              <a:p>
                <a:pPr lvl="0" indent="0" marL="1270000">
                  <a:buNone/>
                </a:pPr>
                <a:r>
                  <a:rPr sz="2000"/>
                  <a:t>Given a review (</a:t>
                </a:r>
                <a14:m>
                  <m:oMath xmlns:m="http://schemas.openxmlformats.org/officeDocument/2006/math">
                    <m:r>
                      <m:t>X</m:t>
                    </m:r>
                  </m:oMath>
                </a14:m>
                <a:r>
                  <a:rPr sz="2000"/>
                  <a:t>) on a movie ratings website, decide whether its label (</a:t>
                </a:r>
                <a14:m>
                  <m:oMath xmlns:m="http://schemas.openxmlformats.org/officeDocument/2006/math">
                    <m:r>
                      <m:t>y</m:t>
                    </m:r>
                  </m:oMath>
                </a14:m>
                <a:r>
                  <a:rPr sz="2000"/>
                  <a:t>) is positive (1), negative (-1) or neutral (0).</a:t>
                </a:r>
              </a:p>
              <a:p>
                <a:pPr lvl="0" indent="0" marL="0">
                  <a:buNone/>
                </a:pPr>
              </a:p>
            </p:txBody>
          </p:sp>
        </mc:Choice>
      </mc:AlternateContent>
      <p:pic>
        <p:nvPicPr>
          <p:cNvPr descr="M01_P2_files\figure-pptx\dot-figure-3.png" id="0" name="Picture 1"/>
          <p:cNvPicPr>
            <a:picLocks noGrp="1" noChangeAspect="1"/>
          </p:cNvPicPr>
          <p:nvPr/>
        </p:nvPicPr>
        <p:blipFill>
          <a:blip r:embed="rId2"/>
          <a:stretch>
            <a:fillRect/>
          </a:stretch>
        </p:blipFill>
        <p:spPr bwMode="auto">
          <a:xfrm>
            <a:off x="5181600" y="2032000"/>
            <a:ext cx="6172200" cy="27559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C0B0-BBFF-D266-F6CB-C0F9CB82E1CD}"/>
              </a:ext>
            </a:extLst>
          </p:cNvPr>
          <p:cNvSpPr>
            <a:spLocks noGrp="1"/>
          </p:cNvSpPr>
          <p:nvPr>
            <p:ph type="title"/>
          </p:nvPr>
        </p:nvSpPr>
        <p:spPr>
          <a:xfrm>
            <a:off x="839788" y="457200"/>
            <a:ext cx="3932237" cy="1600200"/>
          </a:xfrm>
        </p:spPr>
        <p:txBody>
          <a:bodyPr/>
          <a:lstStyle/>
          <a:p>
            <a:pPr lvl="0" indent="0" marL="0">
              <a:buNone/>
            </a:pPr>
            <a:r>
              <a:rPr/>
              <a:t>Natural Language Processing Pipeline</a:t>
            </a:r>
          </a:p>
        </p:txBody>
      </p:sp>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Natural Language Processing Pipeline</a:t>
            </a:r>
          </a:p>
        </p:txBody>
      </p:sp>
      <p:pic>
        <p:nvPicPr>
          <p:cNvPr descr="M01_lecture02_figures/NLP-Pipeline.jpeg" id="0" name="Picture 1"/>
          <p:cNvPicPr>
            <a:picLocks noGrp="1" noChangeAspect="1"/>
          </p:cNvPicPr>
          <p:nvPr/>
        </p:nvPicPr>
        <p:blipFill>
          <a:blip r:embed="rId2"/>
          <a:stretch>
            <a:fillRect/>
          </a:stretch>
        </p:blipFill>
        <p:spPr bwMode="auto">
          <a:xfrm>
            <a:off x="5181600" y="1511300"/>
            <a:ext cx="6172200" cy="3302000"/>
          </a:xfrm>
          <a:prstGeom prst="rect">
            <a:avLst/>
          </a:prstGeom>
          <a:noFill/>
          <a:ln w="9525">
            <a:noFill/>
            <a:headEnd/>
            <a:tailEnd/>
          </a:ln>
        </p:spPr>
      </p:pic>
      <p:sp>
        <p:nvSpPr>
          <p:cNvPr id="1" name="TextBox 3"/>
          <p:cNvSpPr txBox="1"/>
          <p:nvPr/>
        </p:nvSpPr>
        <p:spPr>
          <a:xfrm>
            <a:off x="5181600" y="5334000"/>
            <a:ext cx="6172200" cy="508000"/>
          </a:xfrm>
          <a:prstGeom prst="rect">
            <a:avLst/>
          </a:prstGeom>
          <a:noFill/>
        </p:spPr>
        <p:txBody>
          <a:bodyPr/>
          <a:lstStyle/>
          <a:p>
            <a:pPr lvl="0" indent="0" marL="0" algn="ctr">
              <a:buNone/>
            </a:pPr>
            <a:r>
              <a:rPr b="1"/>
              <a:t>Figure</a:t>
            </a:r>
            <a:r>
              <a:rPr/>
              <a:t> 6</a:t>
            </a:r>
            <a:r>
              <a:rPr b="1"/>
              <a:t>.</a:t>
            </a:r>
            <a:r>
              <a:rPr/>
              <a:t> NLP Pipeline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C0B0-BBFF-D266-F6CB-C0F9CB82E1CD}"/>
              </a:ext>
            </a:extLst>
          </p:cNvPr>
          <p:cNvSpPr>
            <a:spLocks noGrp="1"/>
          </p:cNvSpPr>
          <p:nvPr>
            <p:ph type="title"/>
          </p:nvPr>
        </p:nvSpPr>
        <p:spPr>
          <a:xfrm>
            <a:off x="839788" y="457200"/>
            <a:ext cx="3932237" cy="1600200"/>
          </a:xfrm>
        </p:spPr>
        <p:txBody>
          <a:bodyPr/>
          <a:lstStyle/>
          <a:p>
            <a:pPr lvl="0" indent="0" marL="0">
              <a:buNone/>
            </a:pPr>
            <a:r>
              <a:rPr/>
              <a:t>Text Analytics and Mining</a:t>
            </a:r>
          </a:p>
        </p:txBody>
      </p:sp>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Text Analytics</a:t>
            </a:r>
          </a:p>
        </p:txBody>
      </p:sp>
      <p:pic>
        <p:nvPicPr>
          <p:cNvPr descr="./M01_lecture02_figures/text_mining_overview.jpg" id="0" name="Picture 1"/>
          <p:cNvPicPr>
            <a:picLocks noGrp="1" noChangeAspect="1"/>
          </p:cNvPicPr>
          <p:nvPr/>
        </p:nvPicPr>
        <p:blipFill>
          <a:blip r:embed="rId2"/>
          <a:stretch>
            <a:fillRect/>
          </a:stretch>
        </p:blipFill>
        <p:spPr bwMode="auto">
          <a:xfrm>
            <a:off x="5181600" y="990600"/>
            <a:ext cx="6172200" cy="4330700"/>
          </a:xfrm>
          <a:prstGeom prst="rect">
            <a:avLst/>
          </a:prstGeom>
          <a:noFill/>
          <a:ln w="9525">
            <a:noFill/>
            <a:headEnd/>
            <a:tailEnd/>
          </a:ln>
        </p:spPr>
      </p:pic>
      <p:sp>
        <p:nvSpPr>
          <p:cNvPr id="1" name="TextBox 3"/>
          <p:cNvSpPr txBox="1"/>
          <p:nvPr/>
        </p:nvSpPr>
        <p:spPr>
          <a:xfrm>
            <a:off x="5181600" y="5334000"/>
            <a:ext cx="6172200" cy="508000"/>
          </a:xfrm>
          <a:prstGeom prst="rect">
            <a:avLst/>
          </a:prstGeom>
          <a:noFill/>
        </p:spPr>
        <p:txBody>
          <a:bodyPr/>
          <a:lstStyle/>
          <a:p>
            <a:pPr lvl="0" indent="0" marL="0" algn="ctr">
              <a:buNone/>
            </a:pPr>
            <a:r>
              <a:rPr b="1"/>
              <a:t>Figure</a:t>
            </a:r>
            <a:r>
              <a:rPr/>
              <a:t> 1</a:t>
            </a:r>
            <a:r>
              <a:rPr b="1"/>
              <a:t>.</a:t>
            </a:r>
            <a:r>
              <a:rPr/>
              <a:t> Text Analytics (Talib et al. 2016)</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56EA-0EE0-5C81-1AF1-A90102463E6A}"/>
              </a:ext>
            </a:extLst>
          </p:cNvPr>
          <p:cNvSpPr>
            <a:spLocks noGrp="1"/>
          </p:cNvSpPr>
          <p:nvPr>
            <p:ph type="title"/>
          </p:nvPr>
        </p:nvSpPr>
        <p:spPr/>
        <p:txBody>
          <a:bodyPr/>
          <a:lstStyle/>
          <a:p>
            <a:pPr lvl="0" indent="0" marL="0">
              <a:buNone/>
            </a:pPr>
            <a:r>
              <a:rPr/>
              <a:t>Sentiment Classification</a:t>
            </a:r>
          </a:p>
        </p:txBody>
      </p:sp>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Text Information</a:t>
            </a:r>
          </a:p>
          <a:p>
            <a:pPr lvl="0" indent="0">
              <a:buNone/>
            </a:pPr>
            <a:r>
              <a:rPr b="1">
                <a:solidFill>
                  <a:srgbClr val="003B4F"/>
                </a:solidFill>
                <a:latin typeface="Roboto"/>
              </a:rPr>
              <a:t>def</a:t>
            </a:r>
            <a:r>
              <a:rPr>
                <a:solidFill>
                  <a:srgbClr val="003B4F"/>
                </a:solidFill>
                <a:latin typeface="Roboto"/>
              </a:rPr>
              <a:t> read_xy_data(filename: str) </a:t>
            </a:r>
            <a:r>
              <a:rPr>
                <a:solidFill>
                  <a:srgbClr val="5E5E5E"/>
                </a:solidFill>
                <a:latin typeface="Roboto"/>
              </a:rPr>
              <a:t>-&gt;</a:t>
            </a:r>
            <a:r>
              <a:rPr>
                <a:solidFill>
                  <a:srgbClr val="003B4F"/>
                </a:solidFill>
                <a:latin typeface="Roboto"/>
              </a:rPr>
              <a:t> tuple[list[str], list[int]]:</a:t>
            </a:r>
            <a:br/>
            <a:r>
              <a:rPr>
                <a:solidFill>
                  <a:srgbClr val="003B4F"/>
                </a:solidFill>
                <a:latin typeface="Roboto"/>
              </a:rPr>
              <a:t>    x_data </a:t>
            </a:r>
            <a:r>
              <a:rPr>
                <a:solidFill>
                  <a:srgbClr val="5E5E5E"/>
                </a:solidFill>
                <a:latin typeface="Roboto"/>
              </a:rPr>
              <a:t>=</a:t>
            </a:r>
            <a:r>
              <a:rPr>
                <a:solidFill>
                  <a:srgbClr val="003B4F"/>
                </a:solidFill>
                <a:latin typeface="Roboto"/>
              </a:rPr>
              <a:t> []</a:t>
            </a:r>
            <a:br/>
            <a:r>
              <a:rPr>
                <a:solidFill>
                  <a:srgbClr val="003B4F"/>
                </a:solidFill>
                <a:latin typeface="Roboto"/>
              </a:rPr>
              <a:t>    y_data </a:t>
            </a:r>
            <a:r>
              <a:rPr>
                <a:solidFill>
                  <a:srgbClr val="5E5E5E"/>
                </a:solidFill>
                <a:latin typeface="Roboto"/>
              </a:rPr>
              <a:t>=</a:t>
            </a:r>
            <a:r>
              <a:rPr>
                <a:solidFill>
                  <a:srgbClr val="003B4F"/>
                </a:solidFill>
                <a:latin typeface="Roboto"/>
              </a:rPr>
              <a:t> []</a:t>
            </a:r>
            <a:br/>
            <a:r>
              <a:rPr>
                <a:solidFill>
                  <a:srgbClr val="003B4F"/>
                </a:solidFill>
                <a:latin typeface="Roboto"/>
              </a:rPr>
              <a:t>    </a:t>
            </a:r>
            <a:r>
              <a:rPr b="1">
                <a:solidFill>
                  <a:srgbClr val="003B4F"/>
                </a:solidFill>
                <a:latin typeface="Roboto"/>
              </a:rPr>
              <a:t>with</a:t>
            </a:r>
            <a:r>
              <a:rPr>
                <a:solidFill>
                  <a:srgbClr val="003B4F"/>
                </a:solidFill>
                <a:latin typeface="Roboto"/>
              </a:rPr>
              <a:t> open(filename, </a:t>
            </a:r>
            <a:r>
              <a:rPr>
                <a:solidFill>
                  <a:srgbClr val="20794D"/>
                </a:solidFill>
                <a:latin typeface="Roboto"/>
              </a:rPr>
              <a:t>'r'</a:t>
            </a:r>
            <a:r>
              <a:rPr>
                <a:solidFill>
                  <a:srgbClr val="003B4F"/>
                </a:solidFill>
                <a:latin typeface="Roboto"/>
              </a:rPr>
              <a:t>) </a:t>
            </a:r>
            <a:r>
              <a:rPr>
                <a:solidFill>
                  <a:srgbClr val="00769E"/>
                </a:solidFill>
                <a:latin typeface="Roboto"/>
              </a:rPr>
              <a:t>as</a:t>
            </a:r>
            <a:r>
              <a:rPr>
                <a:solidFill>
                  <a:srgbClr val="003B4F"/>
                </a:solidFill>
                <a:latin typeface="Roboto"/>
              </a:rPr>
              <a:t> f:</a:t>
            </a:r>
            <a:br/>
            <a:r>
              <a:rPr>
                <a:solidFill>
                  <a:srgbClr val="003B4F"/>
                </a:solidFill>
                <a:latin typeface="Roboto"/>
              </a:rPr>
              <a:t>        </a:t>
            </a:r>
            <a:r>
              <a:rPr b="1">
                <a:solidFill>
                  <a:srgbClr val="003B4F"/>
                </a:solidFill>
                <a:latin typeface="Roboto"/>
              </a:rPr>
              <a:t>for</a:t>
            </a:r>
            <a:r>
              <a:rPr>
                <a:solidFill>
                  <a:srgbClr val="003B4F"/>
                </a:solidFill>
                <a:latin typeface="Roboto"/>
              </a:rPr>
              <a:t> line </a:t>
            </a:r>
            <a:r>
              <a:rPr b="1">
                <a:solidFill>
                  <a:srgbClr val="003B4F"/>
                </a:solidFill>
                <a:latin typeface="Roboto"/>
              </a:rPr>
              <a:t>in</a:t>
            </a:r>
            <a:r>
              <a:rPr>
                <a:solidFill>
                  <a:srgbClr val="003B4F"/>
                </a:solidFill>
                <a:latin typeface="Roboto"/>
              </a:rPr>
              <a:t> f:</a:t>
            </a:r>
            <a:br/>
            <a:r>
              <a:rPr>
                <a:solidFill>
                  <a:srgbClr val="003B4F"/>
                </a:solidFill>
                <a:latin typeface="Roboto"/>
              </a:rPr>
              <a:t>            label, text </a:t>
            </a:r>
            <a:r>
              <a:rPr>
                <a:solidFill>
                  <a:srgbClr val="5E5E5E"/>
                </a:solidFill>
                <a:latin typeface="Roboto"/>
              </a:rPr>
              <a:t>=</a:t>
            </a:r>
            <a:r>
              <a:rPr>
                <a:solidFill>
                  <a:srgbClr val="003B4F"/>
                </a:solidFill>
                <a:latin typeface="Roboto"/>
              </a:rPr>
              <a:t> line.strip().split(</a:t>
            </a:r>
            <a:r>
              <a:rPr>
                <a:solidFill>
                  <a:srgbClr val="20794D"/>
                </a:solidFill>
                <a:latin typeface="Roboto"/>
              </a:rPr>
              <a:t>' ||| '</a:t>
            </a:r>
            <a:r>
              <a:rPr>
                <a:solidFill>
                  <a:srgbClr val="003B4F"/>
                </a:solidFill>
                <a:latin typeface="Roboto"/>
              </a:rPr>
              <a:t>)</a:t>
            </a:r>
            <a:br/>
            <a:r>
              <a:rPr>
                <a:solidFill>
                  <a:srgbClr val="003B4F"/>
                </a:solidFill>
                <a:latin typeface="Roboto"/>
              </a:rPr>
              <a:t>            x_data.append(text)</a:t>
            </a:r>
            <a:br/>
            <a:r>
              <a:rPr>
                <a:solidFill>
                  <a:srgbClr val="003B4F"/>
                </a:solidFill>
                <a:latin typeface="Roboto"/>
              </a:rPr>
              <a:t>            y_data.append(int(label))</a:t>
            </a:r>
            <a:br/>
            <a:r>
              <a:rPr>
                <a:solidFill>
                  <a:srgbClr val="003B4F"/>
                </a:solidFill>
                <a:latin typeface="Roboto"/>
              </a:rPr>
              <a:t>    </a:t>
            </a:r>
            <a:r>
              <a:rPr b="1">
                <a:solidFill>
                  <a:srgbClr val="003B4F"/>
                </a:solidFill>
                <a:latin typeface="Roboto"/>
              </a:rPr>
              <a:t>return</a:t>
            </a:r>
            <a:r>
              <a:rPr>
                <a:solidFill>
                  <a:srgbClr val="003B4F"/>
                </a:solidFill>
                <a:latin typeface="Roboto"/>
              </a:rPr>
              <a:t> x_data, y_data</a:t>
            </a:r>
            <a:br/>
            <a:br/>
            <a:br/>
            <a:r>
              <a:rPr>
                <a:solidFill>
                  <a:srgbClr val="003B4F"/>
                </a:solidFill>
                <a:latin typeface="Roboto"/>
              </a:rPr>
              <a:t>x_train, y_train </a:t>
            </a:r>
            <a:r>
              <a:rPr>
                <a:solidFill>
                  <a:srgbClr val="5E5E5E"/>
                </a:solidFill>
                <a:latin typeface="Roboto"/>
              </a:rPr>
              <a:t>=</a:t>
            </a:r>
            <a:r>
              <a:rPr>
                <a:solidFill>
                  <a:srgbClr val="003B4F"/>
                </a:solidFill>
                <a:latin typeface="Roboto"/>
              </a:rPr>
              <a:t> read_xy_data(</a:t>
            </a:r>
            <a:r>
              <a:rPr>
                <a:solidFill>
                  <a:srgbClr val="20794D"/>
                </a:solidFill>
                <a:latin typeface="Roboto"/>
              </a:rPr>
              <a:t>'./data/sentiment-treebank/train.txt'</a:t>
            </a:r>
            <a:r>
              <a:rPr>
                <a:solidFill>
                  <a:srgbClr val="003B4F"/>
                </a:solidFill>
                <a:latin typeface="Roboto"/>
              </a:rPr>
              <a:t>)</a:t>
            </a:r>
            <a:br/>
            <a:r>
              <a:rPr>
                <a:solidFill>
                  <a:srgbClr val="003B4F"/>
                </a:solidFill>
                <a:latin typeface="Roboto"/>
              </a:rPr>
              <a:t>x_test, y_test </a:t>
            </a:r>
            <a:r>
              <a:rPr>
                <a:solidFill>
                  <a:srgbClr val="5E5E5E"/>
                </a:solidFill>
                <a:latin typeface="Roboto"/>
              </a:rPr>
              <a:t>=</a:t>
            </a:r>
            <a:r>
              <a:rPr>
                <a:solidFill>
                  <a:srgbClr val="003B4F"/>
                </a:solidFill>
                <a:latin typeface="Roboto"/>
              </a:rPr>
              <a:t> read_xy_data(</a:t>
            </a:r>
            <a:r>
              <a:rPr>
                <a:solidFill>
                  <a:srgbClr val="20794D"/>
                </a:solidFill>
                <a:latin typeface="Roboto"/>
              </a:rPr>
              <a:t>'./data/sentiment-treebank/dev.txt'</a:t>
            </a:r>
            <a:r>
              <a:rPr>
                <a:solidFill>
                  <a:srgbClr val="003B4F"/>
                </a:solidFill>
                <a:latin typeface="Roboto"/>
              </a:rPr>
              <a:t>)</a:t>
            </a:r>
            <a:br/>
            <a:br/>
            <a:br/>
            <a:r>
              <a:rPr>
                <a:solidFill>
                  <a:srgbClr val="003B4F"/>
                </a:solidFill>
                <a:latin typeface="Roboto"/>
              </a:rPr>
              <a:t>print(</a:t>
            </a:r>
            <a:r>
              <a:rPr>
                <a:solidFill>
                  <a:srgbClr val="20794D"/>
                </a:solidFill>
                <a:latin typeface="Roboto"/>
              </a:rPr>
              <a:t>"Document:-"</a:t>
            </a:r>
            <a:r>
              <a:rPr>
                <a:solidFill>
                  <a:srgbClr val="003B4F"/>
                </a:solidFill>
                <a:latin typeface="Roboto"/>
              </a:rPr>
              <a:t>, x_train[</a:t>
            </a:r>
            <a:r>
              <a:rPr>
                <a:solidFill>
                  <a:srgbClr val="AD0000"/>
                </a:solidFill>
                <a:latin typeface="Roboto"/>
              </a:rPr>
              <a:t>0</a:t>
            </a:r>
            <a:r>
              <a:rPr>
                <a:solidFill>
                  <a:srgbClr val="003B4F"/>
                </a:solidFill>
                <a:latin typeface="Roboto"/>
              </a:rPr>
              <a:t>])</a:t>
            </a:r>
            <a:br/>
            <a:r>
              <a:rPr>
                <a:solidFill>
                  <a:srgbClr val="003B4F"/>
                </a:solidFill>
                <a:latin typeface="Roboto"/>
              </a:rPr>
              <a:t>print(</a:t>
            </a:r>
            <a:r>
              <a:rPr>
                <a:solidFill>
                  <a:srgbClr val="20794D"/>
                </a:solidFill>
                <a:latin typeface="Roboto"/>
              </a:rPr>
              <a:t>"Label:-"</a:t>
            </a:r>
            <a:r>
              <a:rPr>
                <a:solidFill>
                  <a:srgbClr val="003B4F"/>
                </a:solidFill>
                <a:latin typeface="Roboto"/>
              </a:rPr>
              <a:t>, y_train[</a:t>
            </a:r>
            <a:r>
              <a:rPr>
                <a:solidFill>
                  <a:srgbClr val="AD0000"/>
                </a:solidFill>
                <a:latin typeface="Roboto"/>
              </a:rPr>
              <a:t>0</a:t>
            </a:r>
            <a:r>
              <a:rPr>
                <a:solidFill>
                  <a:srgbClr val="003B4F"/>
                </a:solidFill>
                <a:latin typeface="Roboto"/>
              </a:rPr>
              <a:t>])</a:t>
            </a:r>
          </a:p>
          <a:p>
            <a:pPr lvl="0" indent="0">
              <a:buNone/>
            </a:pPr>
            <a:r>
              <a:rPr>
                <a:latin typeface="Roboto"/>
              </a:rPr>
              <a:t>Document:- The Rock is destined to be the 21st Century 's new `` Conan '' and that he 's going to make a splash even greater than Arnold Schwarzenegger , Jean-Claud Van Damme or Steven Segal .
Label:- 1</a:t>
            </a:r>
          </a:p>
          <a:p>
            <a:pPr lvl="0" indent="0" marL="0">
              <a:spcBef>
                <a:spcPts val="3000"/>
              </a:spcBef>
              <a:buNone/>
            </a:pPr>
            <a:r>
              <a:rPr b="1"/>
              <a:t>Segmentation, Tokenization, and Cleaning</a:t>
            </a:r>
          </a:p>
          <a:p>
            <a:pPr lvl="0" indent="0">
              <a:buNone/>
            </a:pPr>
            <a:r>
              <a:rPr b="1">
                <a:solidFill>
                  <a:srgbClr val="003B4F"/>
                </a:solidFill>
                <a:latin typeface="Roboto"/>
              </a:rPr>
              <a:t>def</a:t>
            </a:r>
            <a:r>
              <a:rPr>
                <a:solidFill>
                  <a:srgbClr val="003B4F"/>
                </a:solidFill>
                <a:latin typeface="Roboto"/>
              </a:rPr>
              <a:t> extract_features(x: str) </a:t>
            </a:r>
            <a:r>
              <a:rPr>
                <a:solidFill>
                  <a:srgbClr val="5E5E5E"/>
                </a:solidFill>
                <a:latin typeface="Roboto"/>
              </a:rPr>
              <a:t>-&gt;</a:t>
            </a:r>
            <a:r>
              <a:rPr>
                <a:solidFill>
                  <a:srgbClr val="003B4F"/>
                </a:solidFill>
                <a:latin typeface="Roboto"/>
              </a:rPr>
              <a:t> dict[str, float]:</a:t>
            </a:r>
            <a:br/>
            <a:r>
              <a:rPr>
                <a:solidFill>
                  <a:srgbClr val="003B4F"/>
                </a:solidFill>
                <a:latin typeface="Roboto"/>
              </a:rPr>
              <a:t>    features </a:t>
            </a:r>
            <a:r>
              <a:rPr>
                <a:solidFill>
                  <a:srgbClr val="5E5E5E"/>
                </a:solidFill>
                <a:latin typeface="Roboto"/>
              </a:rPr>
              <a:t>=</a:t>
            </a:r>
            <a:r>
              <a:rPr>
                <a:solidFill>
                  <a:srgbClr val="003B4F"/>
                </a:solidFill>
                <a:latin typeface="Roboto"/>
              </a:rPr>
              <a:t> {}</a:t>
            </a:r>
            <a:br/>
            <a:r>
              <a:rPr>
                <a:solidFill>
                  <a:srgbClr val="003B4F"/>
                </a:solidFill>
                <a:latin typeface="Roboto"/>
              </a:rPr>
              <a:t>    x_split </a:t>
            </a:r>
            <a:r>
              <a:rPr>
                <a:solidFill>
                  <a:srgbClr val="5E5E5E"/>
                </a:solidFill>
                <a:latin typeface="Roboto"/>
              </a:rPr>
              <a:t>=</a:t>
            </a:r>
            <a:r>
              <a:rPr>
                <a:solidFill>
                  <a:srgbClr val="003B4F"/>
                </a:solidFill>
                <a:latin typeface="Roboto"/>
              </a:rPr>
              <a:t> x.split(</a:t>
            </a:r>
            <a:r>
              <a:rPr>
                <a:solidFill>
                  <a:srgbClr val="20794D"/>
                </a:solidFill>
                <a:latin typeface="Roboto"/>
              </a:rPr>
              <a:t>' '</a:t>
            </a:r>
            <a:r>
              <a:rPr>
                <a:solidFill>
                  <a:srgbClr val="003B4F"/>
                </a:solidFill>
                <a:latin typeface="Roboto"/>
              </a:rPr>
              <a:t>)</a:t>
            </a:r>
            <a:br/>
            <a:br/>
            <a:r>
              <a:rPr>
                <a:solidFill>
                  <a:srgbClr val="003B4F"/>
                </a:solidFill>
                <a:latin typeface="Roboto"/>
              </a:rPr>
              <a:t>    </a:t>
            </a:r>
            <a:r>
              <a:rPr>
                <a:solidFill>
                  <a:srgbClr val="5E5E5E"/>
                </a:solidFill>
                <a:latin typeface="Roboto"/>
              </a:rPr>
              <a:t># Count the number of "good words" and "bad words" in the text</a:t>
            </a:r>
            <a:br/>
            <a:r>
              <a:rPr>
                <a:solidFill>
                  <a:srgbClr val="003B4F"/>
                </a:solidFill>
                <a:latin typeface="Roboto"/>
              </a:rPr>
              <a:t>    good_words </a:t>
            </a:r>
            <a:r>
              <a:rPr>
                <a:solidFill>
                  <a:srgbClr val="5E5E5E"/>
                </a:solidFill>
                <a:latin typeface="Roboto"/>
              </a:rPr>
              <a:t>=</a:t>
            </a:r>
            <a:r>
              <a:rPr>
                <a:solidFill>
                  <a:srgbClr val="003B4F"/>
                </a:solidFill>
                <a:latin typeface="Roboto"/>
              </a:rPr>
              <a:t> [</a:t>
            </a:r>
            <a:r>
              <a:rPr>
                <a:solidFill>
                  <a:srgbClr val="20794D"/>
                </a:solidFill>
                <a:latin typeface="Roboto"/>
              </a:rPr>
              <a:t>'love'</a:t>
            </a:r>
            <a:r>
              <a:rPr>
                <a:solidFill>
                  <a:srgbClr val="003B4F"/>
                </a:solidFill>
                <a:latin typeface="Roboto"/>
              </a:rPr>
              <a:t>, </a:t>
            </a:r>
            <a:r>
              <a:rPr>
                <a:solidFill>
                  <a:srgbClr val="20794D"/>
                </a:solidFill>
                <a:latin typeface="Roboto"/>
              </a:rPr>
              <a:t>'good'</a:t>
            </a:r>
            <a:r>
              <a:rPr>
                <a:solidFill>
                  <a:srgbClr val="003B4F"/>
                </a:solidFill>
                <a:latin typeface="Roboto"/>
              </a:rPr>
              <a:t>, </a:t>
            </a:r>
            <a:r>
              <a:rPr>
                <a:solidFill>
                  <a:srgbClr val="20794D"/>
                </a:solidFill>
                <a:latin typeface="Roboto"/>
              </a:rPr>
              <a:t>'nice'</a:t>
            </a:r>
            <a:r>
              <a:rPr>
                <a:solidFill>
                  <a:srgbClr val="003B4F"/>
                </a:solidFill>
                <a:latin typeface="Roboto"/>
              </a:rPr>
              <a:t>, </a:t>
            </a:r>
            <a:r>
              <a:rPr>
                <a:solidFill>
                  <a:srgbClr val="20794D"/>
                </a:solidFill>
                <a:latin typeface="Roboto"/>
              </a:rPr>
              <a:t>'great'</a:t>
            </a:r>
            <a:r>
              <a:rPr>
                <a:solidFill>
                  <a:srgbClr val="003B4F"/>
                </a:solidFill>
                <a:latin typeface="Roboto"/>
              </a:rPr>
              <a:t>, </a:t>
            </a:r>
            <a:r>
              <a:rPr>
                <a:solidFill>
                  <a:srgbClr val="20794D"/>
                </a:solidFill>
                <a:latin typeface="Roboto"/>
              </a:rPr>
              <a:t>'enjoy'</a:t>
            </a:r>
            <a:r>
              <a:rPr>
                <a:solidFill>
                  <a:srgbClr val="003B4F"/>
                </a:solidFill>
                <a:latin typeface="Roboto"/>
              </a:rPr>
              <a:t>, </a:t>
            </a:r>
            <a:r>
              <a:rPr>
                <a:solidFill>
                  <a:srgbClr val="20794D"/>
                </a:solidFill>
                <a:latin typeface="Roboto"/>
              </a:rPr>
              <a:t>'enjoyed'</a:t>
            </a:r>
            <a:r>
              <a:rPr>
                <a:solidFill>
                  <a:srgbClr val="003B4F"/>
                </a:solidFill>
                <a:latin typeface="Roboto"/>
              </a:rPr>
              <a:t>]</a:t>
            </a:r>
            <a:br/>
            <a:r>
              <a:rPr>
                <a:solidFill>
                  <a:srgbClr val="003B4F"/>
                </a:solidFill>
                <a:latin typeface="Roboto"/>
              </a:rPr>
              <a:t>    bad_words </a:t>
            </a:r>
            <a:r>
              <a:rPr>
                <a:solidFill>
                  <a:srgbClr val="5E5E5E"/>
                </a:solidFill>
                <a:latin typeface="Roboto"/>
              </a:rPr>
              <a:t>=</a:t>
            </a:r>
            <a:r>
              <a:rPr>
                <a:solidFill>
                  <a:srgbClr val="003B4F"/>
                </a:solidFill>
                <a:latin typeface="Roboto"/>
              </a:rPr>
              <a:t> [</a:t>
            </a:r>
            <a:r>
              <a:rPr>
                <a:solidFill>
                  <a:srgbClr val="20794D"/>
                </a:solidFill>
                <a:latin typeface="Roboto"/>
              </a:rPr>
              <a:t>'hate'</a:t>
            </a:r>
            <a:r>
              <a:rPr>
                <a:solidFill>
                  <a:srgbClr val="003B4F"/>
                </a:solidFill>
                <a:latin typeface="Roboto"/>
              </a:rPr>
              <a:t>, </a:t>
            </a:r>
            <a:r>
              <a:rPr>
                <a:solidFill>
                  <a:srgbClr val="20794D"/>
                </a:solidFill>
                <a:latin typeface="Roboto"/>
              </a:rPr>
              <a:t>'bad'</a:t>
            </a:r>
            <a:r>
              <a:rPr>
                <a:solidFill>
                  <a:srgbClr val="003B4F"/>
                </a:solidFill>
                <a:latin typeface="Roboto"/>
              </a:rPr>
              <a:t>, </a:t>
            </a:r>
            <a:r>
              <a:rPr>
                <a:solidFill>
                  <a:srgbClr val="20794D"/>
                </a:solidFill>
                <a:latin typeface="Roboto"/>
              </a:rPr>
              <a:t>'terrible'</a:t>
            </a:r>
            <a:r>
              <a:rPr>
                <a:solidFill>
                  <a:srgbClr val="003B4F"/>
                </a:solidFill>
                <a:latin typeface="Roboto"/>
              </a:rPr>
              <a:t>,</a:t>
            </a:r>
            <a:br/>
            <a:r>
              <a:rPr>
                <a:solidFill>
                  <a:srgbClr val="003B4F"/>
                </a:solidFill>
                <a:latin typeface="Roboto"/>
              </a:rPr>
              <a:t>                 </a:t>
            </a:r>
            <a:r>
              <a:rPr>
                <a:solidFill>
                  <a:srgbClr val="20794D"/>
                </a:solidFill>
                <a:latin typeface="Roboto"/>
              </a:rPr>
              <a:t>'disappointing'</a:t>
            </a:r>
            <a:r>
              <a:rPr>
                <a:solidFill>
                  <a:srgbClr val="003B4F"/>
                </a:solidFill>
                <a:latin typeface="Roboto"/>
              </a:rPr>
              <a:t>, </a:t>
            </a:r>
            <a:r>
              <a:rPr>
                <a:solidFill>
                  <a:srgbClr val="20794D"/>
                </a:solidFill>
                <a:latin typeface="Roboto"/>
              </a:rPr>
              <a:t>'sad'</a:t>
            </a:r>
            <a:r>
              <a:rPr>
                <a:solidFill>
                  <a:srgbClr val="003B4F"/>
                </a:solidFill>
                <a:latin typeface="Roboto"/>
              </a:rPr>
              <a:t>, </a:t>
            </a:r>
            <a:r>
              <a:rPr>
                <a:solidFill>
                  <a:srgbClr val="20794D"/>
                </a:solidFill>
                <a:latin typeface="Roboto"/>
              </a:rPr>
              <a:t>'lost'</a:t>
            </a:r>
            <a:r>
              <a:rPr>
                <a:solidFill>
                  <a:srgbClr val="003B4F"/>
                </a:solidFill>
                <a:latin typeface="Roboto"/>
              </a:rPr>
              <a:t>, </a:t>
            </a:r>
            <a:r>
              <a:rPr>
                <a:solidFill>
                  <a:srgbClr val="20794D"/>
                </a:solidFill>
                <a:latin typeface="Roboto"/>
              </a:rPr>
              <a:t>'angry'</a:t>
            </a:r>
            <a:r>
              <a:rPr>
                <a:solidFill>
                  <a:srgbClr val="003B4F"/>
                </a:solidFill>
                <a:latin typeface="Roboto"/>
              </a:rPr>
              <a:t>]</a:t>
            </a:r>
            <a:br/>
            <a:r>
              <a:rPr>
                <a:solidFill>
                  <a:srgbClr val="003B4F"/>
                </a:solidFill>
                <a:latin typeface="Roboto"/>
              </a:rPr>
              <a:t>    </a:t>
            </a:r>
            <a:r>
              <a:rPr b="1">
                <a:solidFill>
                  <a:srgbClr val="003B4F"/>
                </a:solidFill>
                <a:latin typeface="Roboto"/>
              </a:rPr>
              <a:t>for</a:t>
            </a:r>
            <a:r>
              <a:rPr>
                <a:solidFill>
                  <a:srgbClr val="003B4F"/>
                </a:solidFill>
                <a:latin typeface="Roboto"/>
              </a:rPr>
              <a:t> x_word </a:t>
            </a:r>
            <a:r>
              <a:rPr b="1">
                <a:solidFill>
                  <a:srgbClr val="003B4F"/>
                </a:solidFill>
                <a:latin typeface="Roboto"/>
              </a:rPr>
              <a:t>in</a:t>
            </a:r>
            <a:r>
              <a:rPr>
                <a:solidFill>
                  <a:srgbClr val="003B4F"/>
                </a:solidFill>
                <a:latin typeface="Roboto"/>
              </a:rPr>
              <a:t> x_split:</a:t>
            </a:r>
            <a:br/>
            <a:r>
              <a:rPr>
                <a:solidFill>
                  <a:srgbClr val="003B4F"/>
                </a:solidFill>
                <a:latin typeface="Roboto"/>
              </a:rPr>
              <a:t>        </a:t>
            </a:r>
            <a:r>
              <a:rPr b="1">
                <a:solidFill>
                  <a:srgbClr val="003B4F"/>
                </a:solidFill>
                <a:latin typeface="Roboto"/>
              </a:rPr>
              <a:t>if</a:t>
            </a:r>
            <a:r>
              <a:rPr>
                <a:solidFill>
                  <a:srgbClr val="003B4F"/>
                </a:solidFill>
                <a:latin typeface="Roboto"/>
              </a:rPr>
              <a:t> x_word </a:t>
            </a:r>
            <a:r>
              <a:rPr b="1">
                <a:solidFill>
                  <a:srgbClr val="003B4F"/>
                </a:solidFill>
                <a:latin typeface="Roboto"/>
              </a:rPr>
              <a:t>in</a:t>
            </a:r>
            <a:r>
              <a:rPr>
                <a:solidFill>
                  <a:srgbClr val="003B4F"/>
                </a:solidFill>
                <a:latin typeface="Roboto"/>
              </a:rPr>
              <a:t> good_words:</a:t>
            </a:r>
            <a:br/>
            <a:r>
              <a:rPr>
                <a:solidFill>
                  <a:srgbClr val="003B4F"/>
                </a:solidFill>
                <a:latin typeface="Roboto"/>
              </a:rPr>
              <a:t>            features[</a:t>
            </a:r>
            <a:r>
              <a:rPr>
                <a:solidFill>
                  <a:srgbClr val="20794D"/>
                </a:solidFill>
                <a:latin typeface="Roboto"/>
              </a:rPr>
              <a:t>'good_word_count'</a:t>
            </a:r>
            <a:r>
              <a:rPr>
                <a:solidFill>
                  <a:srgbClr val="003B4F"/>
                </a:solidFill>
                <a:latin typeface="Roboto"/>
              </a:rPr>
              <a:t>] </a:t>
            </a:r>
            <a:r>
              <a:rPr>
                <a:solidFill>
                  <a:srgbClr val="5E5E5E"/>
                </a:solidFill>
                <a:latin typeface="Roboto"/>
              </a:rPr>
              <a:t>=</a:t>
            </a:r>
            <a:r>
              <a:rPr>
                <a:solidFill>
                  <a:srgbClr val="003B4F"/>
                </a:solidFill>
                <a:latin typeface="Roboto"/>
              </a:rPr>
              <a:t> features.get(</a:t>
            </a:r>
            <a:br/>
            <a:r>
              <a:rPr>
                <a:solidFill>
                  <a:srgbClr val="003B4F"/>
                </a:solidFill>
                <a:latin typeface="Roboto"/>
              </a:rPr>
              <a:t>                </a:t>
            </a:r>
            <a:r>
              <a:rPr>
                <a:solidFill>
                  <a:srgbClr val="20794D"/>
                </a:solidFill>
                <a:latin typeface="Roboto"/>
              </a:rPr>
              <a:t>'good_word_count'</a:t>
            </a:r>
            <a:r>
              <a:rPr>
                <a:solidFill>
                  <a:srgbClr val="003B4F"/>
                </a:solidFill>
                <a:latin typeface="Roboto"/>
              </a:rPr>
              <a:t>, </a:t>
            </a:r>
            <a:r>
              <a:rPr>
                <a:solidFill>
                  <a:srgbClr val="AD0000"/>
                </a:solidFill>
                <a:latin typeface="Roboto"/>
              </a:rPr>
              <a:t>0</a:t>
            </a:r>
            <a:r>
              <a:rPr>
                <a:solidFill>
                  <a:srgbClr val="003B4F"/>
                </a:solidFill>
                <a:latin typeface="Roboto"/>
              </a:rPr>
              <a:t>) </a:t>
            </a:r>
            <a:r>
              <a:rPr>
                <a:solidFill>
                  <a:srgbClr val="5E5E5E"/>
                </a:solidFill>
                <a:latin typeface="Roboto"/>
              </a:rPr>
              <a:t>+</a:t>
            </a:r>
            <a:r>
              <a:rPr>
                <a:solidFill>
                  <a:srgbClr val="003B4F"/>
                </a:solidFill>
                <a:latin typeface="Roboto"/>
              </a:rPr>
              <a:t> </a:t>
            </a:r>
            <a:r>
              <a:rPr>
                <a:solidFill>
                  <a:srgbClr val="AD0000"/>
                </a:solidFill>
                <a:latin typeface="Roboto"/>
              </a:rPr>
              <a:t>1</a:t>
            </a:r>
            <a:br/>
            <a:r>
              <a:rPr>
                <a:solidFill>
                  <a:srgbClr val="003B4F"/>
                </a:solidFill>
                <a:latin typeface="Roboto"/>
              </a:rPr>
              <a:t>        </a:t>
            </a:r>
            <a:r>
              <a:rPr b="1">
                <a:solidFill>
                  <a:srgbClr val="003B4F"/>
                </a:solidFill>
                <a:latin typeface="Roboto"/>
              </a:rPr>
              <a:t>if</a:t>
            </a:r>
            <a:r>
              <a:rPr>
                <a:solidFill>
                  <a:srgbClr val="003B4F"/>
                </a:solidFill>
                <a:latin typeface="Roboto"/>
              </a:rPr>
              <a:t> x_word </a:t>
            </a:r>
            <a:r>
              <a:rPr b="1">
                <a:solidFill>
                  <a:srgbClr val="003B4F"/>
                </a:solidFill>
                <a:latin typeface="Roboto"/>
              </a:rPr>
              <a:t>in</a:t>
            </a:r>
            <a:r>
              <a:rPr>
                <a:solidFill>
                  <a:srgbClr val="003B4F"/>
                </a:solidFill>
                <a:latin typeface="Roboto"/>
              </a:rPr>
              <a:t> bad_words:</a:t>
            </a:r>
            <a:br/>
            <a:r>
              <a:rPr>
                <a:solidFill>
                  <a:srgbClr val="003B4F"/>
                </a:solidFill>
                <a:latin typeface="Roboto"/>
              </a:rPr>
              <a:t>            features[</a:t>
            </a:r>
            <a:r>
              <a:rPr>
                <a:solidFill>
                  <a:srgbClr val="20794D"/>
                </a:solidFill>
                <a:latin typeface="Roboto"/>
              </a:rPr>
              <a:t>'bad_word_count'</a:t>
            </a:r>
            <a:r>
              <a:rPr>
                <a:solidFill>
                  <a:srgbClr val="003B4F"/>
                </a:solidFill>
                <a:latin typeface="Roboto"/>
              </a:rPr>
              <a:t>] </a:t>
            </a:r>
            <a:r>
              <a:rPr>
                <a:solidFill>
                  <a:srgbClr val="5E5E5E"/>
                </a:solidFill>
                <a:latin typeface="Roboto"/>
              </a:rPr>
              <a:t>=</a:t>
            </a:r>
            <a:r>
              <a:rPr>
                <a:solidFill>
                  <a:srgbClr val="003B4F"/>
                </a:solidFill>
                <a:latin typeface="Roboto"/>
              </a:rPr>
              <a:t> features.get(</a:t>
            </a:r>
            <a:br/>
            <a:r>
              <a:rPr>
                <a:solidFill>
                  <a:srgbClr val="003B4F"/>
                </a:solidFill>
                <a:latin typeface="Roboto"/>
              </a:rPr>
              <a:t>                </a:t>
            </a:r>
            <a:r>
              <a:rPr>
                <a:solidFill>
                  <a:srgbClr val="20794D"/>
                </a:solidFill>
                <a:latin typeface="Roboto"/>
              </a:rPr>
              <a:t>'bad_word_count'</a:t>
            </a:r>
            <a:r>
              <a:rPr>
                <a:solidFill>
                  <a:srgbClr val="003B4F"/>
                </a:solidFill>
                <a:latin typeface="Roboto"/>
              </a:rPr>
              <a:t>, </a:t>
            </a:r>
            <a:r>
              <a:rPr>
                <a:solidFill>
                  <a:srgbClr val="AD0000"/>
                </a:solidFill>
                <a:latin typeface="Roboto"/>
              </a:rPr>
              <a:t>0</a:t>
            </a:r>
            <a:r>
              <a:rPr>
                <a:solidFill>
                  <a:srgbClr val="003B4F"/>
                </a:solidFill>
                <a:latin typeface="Roboto"/>
              </a:rPr>
              <a:t>) </a:t>
            </a:r>
            <a:r>
              <a:rPr>
                <a:solidFill>
                  <a:srgbClr val="5E5E5E"/>
                </a:solidFill>
                <a:latin typeface="Roboto"/>
              </a:rPr>
              <a:t>+</a:t>
            </a:r>
            <a:r>
              <a:rPr>
                <a:solidFill>
                  <a:srgbClr val="003B4F"/>
                </a:solidFill>
                <a:latin typeface="Roboto"/>
              </a:rPr>
              <a:t> </a:t>
            </a:r>
            <a:r>
              <a:rPr>
                <a:solidFill>
                  <a:srgbClr val="AD0000"/>
                </a:solidFill>
                <a:latin typeface="Roboto"/>
              </a:rPr>
              <a:t>1</a:t>
            </a:r>
            <a:br/>
            <a:br/>
            <a:r>
              <a:rPr>
                <a:solidFill>
                  <a:srgbClr val="003B4F"/>
                </a:solidFill>
                <a:latin typeface="Roboto"/>
              </a:rPr>
              <a:t>    </a:t>
            </a:r>
            <a:r>
              <a:rPr>
                <a:solidFill>
                  <a:srgbClr val="5E5E5E"/>
                </a:solidFill>
                <a:latin typeface="Roboto"/>
              </a:rPr>
              <a:t># The "bias" value is always one, to allow us to assign a "default" score to the text</a:t>
            </a:r>
            <a:br/>
            <a:r>
              <a:rPr>
                <a:solidFill>
                  <a:srgbClr val="003B4F"/>
                </a:solidFill>
                <a:latin typeface="Roboto"/>
              </a:rPr>
              <a:t>    features[</a:t>
            </a:r>
            <a:r>
              <a:rPr>
                <a:solidFill>
                  <a:srgbClr val="20794D"/>
                </a:solidFill>
                <a:latin typeface="Roboto"/>
              </a:rPr>
              <a:t>'bias'</a:t>
            </a:r>
            <a:r>
              <a:rPr>
                <a:solidFill>
                  <a:srgbClr val="003B4F"/>
                </a:solidFill>
                <a:latin typeface="Roboto"/>
              </a:rPr>
              <a:t>] </a:t>
            </a:r>
            <a:r>
              <a:rPr>
                <a:solidFill>
                  <a:srgbClr val="5E5E5E"/>
                </a:solidFill>
                <a:latin typeface="Roboto"/>
              </a:rPr>
              <a:t>=</a:t>
            </a:r>
            <a:r>
              <a:rPr>
                <a:solidFill>
                  <a:srgbClr val="003B4F"/>
                </a:solidFill>
                <a:latin typeface="Roboto"/>
              </a:rPr>
              <a:t> </a:t>
            </a:r>
            <a:r>
              <a:rPr>
                <a:solidFill>
                  <a:srgbClr val="AD0000"/>
                </a:solidFill>
                <a:latin typeface="Roboto"/>
              </a:rPr>
              <a:t>1</a:t>
            </a:r>
            <a:br/>
            <a:br/>
            <a:r>
              <a:rPr>
                <a:solidFill>
                  <a:srgbClr val="003B4F"/>
                </a:solidFill>
                <a:latin typeface="Roboto"/>
              </a:rPr>
              <a:t>    </a:t>
            </a:r>
            <a:r>
              <a:rPr b="1">
                <a:solidFill>
                  <a:srgbClr val="003B4F"/>
                </a:solidFill>
                <a:latin typeface="Roboto"/>
              </a:rPr>
              <a:t>return</a:t>
            </a:r>
            <a:r>
              <a:rPr>
                <a:solidFill>
                  <a:srgbClr val="003B4F"/>
                </a:solidFill>
                <a:latin typeface="Roboto"/>
              </a:rPr>
              <a:t> features</a:t>
            </a:r>
            <a:br/>
            <a:br/>
            <a:br/>
            <a:r>
              <a:rPr>
                <a:solidFill>
                  <a:srgbClr val="003B4F"/>
                </a:solidFill>
                <a:latin typeface="Roboto"/>
              </a:rPr>
              <a:t>feature_weights </a:t>
            </a:r>
            <a:r>
              <a:rPr>
                <a:solidFill>
                  <a:srgbClr val="5E5E5E"/>
                </a:solidFill>
                <a:latin typeface="Roboto"/>
              </a:rPr>
              <a:t>=</a:t>
            </a:r>
            <a:r>
              <a:rPr>
                <a:solidFill>
                  <a:srgbClr val="003B4F"/>
                </a:solidFill>
                <a:latin typeface="Roboto"/>
              </a:rPr>
              <a:t> {</a:t>
            </a:r>
            <a:r>
              <a:rPr>
                <a:solidFill>
                  <a:srgbClr val="20794D"/>
                </a:solidFill>
                <a:latin typeface="Roboto"/>
              </a:rPr>
              <a:t>'good_word_count'</a:t>
            </a:r>
            <a:r>
              <a:rPr>
                <a:solidFill>
                  <a:srgbClr val="003B4F"/>
                </a:solidFill>
                <a:latin typeface="Roboto"/>
              </a:rPr>
              <a:t>: </a:t>
            </a:r>
            <a:r>
              <a:rPr>
                <a:solidFill>
                  <a:srgbClr val="AD0000"/>
                </a:solidFill>
                <a:latin typeface="Roboto"/>
              </a:rPr>
              <a:t>1.0</a:t>
            </a:r>
            <a:r>
              <a:rPr>
                <a:solidFill>
                  <a:srgbClr val="003B4F"/>
                </a:solidFill>
                <a:latin typeface="Roboto"/>
              </a:rPr>
              <a:t>, </a:t>
            </a:r>
            <a:r>
              <a:rPr>
                <a:solidFill>
                  <a:srgbClr val="20794D"/>
                </a:solidFill>
                <a:latin typeface="Roboto"/>
              </a:rPr>
              <a:t>'bad_word_count'</a:t>
            </a:r>
            <a:r>
              <a:rPr>
                <a:solidFill>
                  <a:srgbClr val="003B4F"/>
                </a:solidFill>
                <a:latin typeface="Roboto"/>
              </a:rPr>
              <a:t>: </a:t>
            </a:r>
            <a:r>
              <a:rPr>
                <a:solidFill>
                  <a:srgbClr val="5E5E5E"/>
                </a:solidFill>
                <a:latin typeface="Roboto"/>
              </a:rPr>
              <a:t>-</a:t>
            </a:r>
            <a:r>
              <a:rPr>
                <a:solidFill>
                  <a:srgbClr val="AD0000"/>
                </a:solidFill>
                <a:latin typeface="Roboto"/>
              </a:rPr>
              <a:t>1.0</a:t>
            </a:r>
            <a:r>
              <a:rPr>
                <a:solidFill>
                  <a:srgbClr val="003B4F"/>
                </a:solidFill>
                <a:latin typeface="Roboto"/>
              </a:rPr>
              <a:t>, </a:t>
            </a:r>
            <a:r>
              <a:rPr>
                <a:solidFill>
                  <a:srgbClr val="20794D"/>
                </a:solidFill>
                <a:latin typeface="Roboto"/>
              </a:rPr>
              <a:t>'bias'</a:t>
            </a:r>
            <a:r>
              <a:rPr>
                <a:solidFill>
                  <a:srgbClr val="003B4F"/>
                </a:solidFill>
                <a:latin typeface="Roboto"/>
              </a:rPr>
              <a:t>: </a:t>
            </a:r>
            <a:r>
              <a:rPr>
                <a:solidFill>
                  <a:srgbClr val="AD0000"/>
                </a:solidFill>
                <a:latin typeface="Roboto"/>
              </a:rPr>
              <a:t>0.5</a:t>
            </a:r>
            <a:r>
              <a:rPr>
                <a:solidFill>
                  <a:srgbClr val="003B4F"/>
                </a:solidFill>
                <a:latin typeface="Roboto"/>
              </a:rPr>
              <a:t>}</a:t>
            </a:r>
          </a:p>
          <a:p>
            <a:pPr lvl="0" indent="0" marL="0">
              <a:buNone/>
            </a:pPr>
            <a:r>
              <a:rPr b="1"/>
              <a:t>Lines 6,8</a:t>
            </a:r>
          </a:p>
          <a:p>
            <a:pPr lvl="0" indent="0" marL="1270000">
              <a:buNone/>
            </a:pPr>
            <a:r>
              <a:rPr sz="2000"/>
              <a:t>We list the words that represent sentiment,</a:t>
            </a:r>
          </a:p>
          <a:p>
            <a:pPr lvl="0" indent="0" marL="0">
              <a:buNone/>
            </a:pPr>
            <a:r>
              <a:rPr b="1"/>
              <a:t>Lines 9-10,12-13,15</a:t>
            </a:r>
          </a:p>
          <a:p>
            <a:pPr lvl="0" indent="0" marL="1270000">
              <a:buNone/>
            </a:pPr>
            <a:r>
              <a:rPr sz="2000"/>
              <a:t>We count the number of good words and bad words in the text,</a:t>
            </a:r>
          </a:p>
          <a:p>
            <a:pPr lvl="0" indent="0" marL="0">
              <a:buNone/>
            </a:pPr>
            <a:r>
              <a:rPr b="1"/>
              <a:t>Line 18</a:t>
            </a:r>
          </a:p>
          <a:p>
            <a:pPr lvl="0" indent="0" marL="1270000">
              <a:buNone/>
            </a:pPr>
            <a:r>
              <a:rPr sz="2000"/>
              <a:t>We add a bias term to allow us to assign a “default” score to the text.</a:t>
            </a:r>
          </a:p>
          <a:p>
            <a:pPr lvl="0" indent="0" marL="0">
              <a:spcBef>
                <a:spcPts val="3000"/>
              </a:spcBef>
              <a:buNone/>
            </a:pPr>
            <a:r>
              <a:rPr b="1"/>
              <a:t>Decision ML Algorithm</a:t>
            </a:r>
          </a:p>
          <a:p>
            <a:pPr lvl="0" indent="0">
              <a:buNone/>
            </a:pPr>
            <a:r>
              <a:rPr b="1">
                <a:solidFill>
                  <a:srgbClr val="003B4F"/>
                </a:solidFill>
                <a:latin typeface="Roboto"/>
              </a:rPr>
              <a:t>def</a:t>
            </a:r>
            <a:r>
              <a:rPr>
                <a:solidFill>
                  <a:srgbClr val="003B4F"/>
                </a:solidFill>
                <a:latin typeface="Roboto"/>
              </a:rPr>
              <a:t> run_classifier(x: str) </a:t>
            </a:r>
            <a:r>
              <a:rPr>
                <a:solidFill>
                  <a:srgbClr val="5E5E5E"/>
                </a:solidFill>
                <a:latin typeface="Roboto"/>
              </a:rPr>
              <a:t>-&gt;</a:t>
            </a:r>
            <a:r>
              <a:rPr>
                <a:solidFill>
                  <a:srgbClr val="003B4F"/>
                </a:solidFill>
                <a:latin typeface="Roboto"/>
              </a:rPr>
              <a:t> int:</a:t>
            </a:r>
            <a:br/>
            <a:r>
              <a:rPr>
                <a:solidFill>
                  <a:srgbClr val="003B4F"/>
                </a:solidFill>
                <a:latin typeface="Roboto"/>
              </a:rPr>
              <a:t>    score </a:t>
            </a:r>
            <a:r>
              <a:rPr>
                <a:solidFill>
                  <a:srgbClr val="5E5E5E"/>
                </a:solidFill>
                <a:latin typeface="Roboto"/>
              </a:rPr>
              <a:t>=</a:t>
            </a:r>
            <a:r>
              <a:rPr>
                <a:solidFill>
                  <a:srgbClr val="003B4F"/>
                </a:solidFill>
                <a:latin typeface="Roboto"/>
              </a:rPr>
              <a:t> </a:t>
            </a:r>
            <a:r>
              <a:rPr>
                <a:solidFill>
                  <a:srgbClr val="AD0000"/>
                </a:solidFill>
                <a:latin typeface="Roboto"/>
              </a:rPr>
              <a:t>0</a:t>
            </a:r>
            <a:br/>
            <a:r>
              <a:rPr>
                <a:solidFill>
                  <a:srgbClr val="003B4F"/>
                </a:solidFill>
                <a:latin typeface="Roboto"/>
              </a:rPr>
              <a:t>    </a:t>
            </a:r>
            <a:r>
              <a:rPr b="1">
                <a:solidFill>
                  <a:srgbClr val="003B4F"/>
                </a:solidFill>
                <a:latin typeface="Roboto"/>
              </a:rPr>
              <a:t>for</a:t>
            </a:r>
            <a:r>
              <a:rPr>
                <a:solidFill>
                  <a:srgbClr val="003B4F"/>
                </a:solidFill>
                <a:latin typeface="Roboto"/>
              </a:rPr>
              <a:t> feat_name, feat_value </a:t>
            </a:r>
            <a:r>
              <a:rPr b="1">
                <a:solidFill>
                  <a:srgbClr val="003B4F"/>
                </a:solidFill>
                <a:latin typeface="Roboto"/>
              </a:rPr>
              <a:t>in</a:t>
            </a:r>
            <a:r>
              <a:rPr>
                <a:solidFill>
                  <a:srgbClr val="003B4F"/>
                </a:solidFill>
                <a:latin typeface="Roboto"/>
              </a:rPr>
              <a:t> extract_features(x).items():</a:t>
            </a:r>
            <a:br/>
            <a:r>
              <a:rPr>
                <a:solidFill>
                  <a:srgbClr val="003B4F"/>
                </a:solidFill>
                <a:latin typeface="Roboto"/>
              </a:rPr>
              <a:t>        score </a:t>
            </a:r>
            <a:r>
              <a:rPr>
                <a:solidFill>
                  <a:srgbClr val="5E5E5E"/>
                </a:solidFill>
                <a:latin typeface="Roboto"/>
              </a:rPr>
              <a:t>=</a:t>
            </a:r>
            <a:r>
              <a:rPr>
                <a:solidFill>
                  <a:srgbClr val="003B4F"/>
                </a:solidFill>
                <a:latin typeface="Roboto"/>
              </a:rPr>
              <a:t> score </a:t>
            </a:r>
            <a:r>
              <a:rPr>
                <a:solidFill>
                  <a:srgbClr val="5E5E5E"/>
                </a:solidFill>
                <a:latin typeface="Roboto"/>
              </a:rPr>
              <a:t>+</a:t>
            </a:r>
            <a:r>
              <a:rPr>
                <a:solidFill>
                  <a:srgbClr val="003B4F"/>
                </a:solidFill>
                <a:latin typeface="Roboto"/>
              </a:rPr>
              <a:t> feat_value </a:t>
            </a:r>
            <a:r>
              <a:rPr>
                <a:solidFill>
                  <a:srgbClr val="5E5E5E"/>
                </a:solidFill>
                <a:latin typeface="Roboto"/>
              </a:rPr>
              <a:t>*</a:t>
            </a:r>
            <a:r>
              <a:rPr>
                <a:solidFill>
                  <a:srgbClr val="003B4F"/>
                </a:solidFill>
                <a:latin typeface="Roboto"/>
              </a:rPr>
              <a:t> feature_weights.get(feat_name, </a:t>
            </a:r>
            <a:r>
              <a:rPr>
                <a:solidFill>
                  <a:srgbClr val="AD0000"/>
                </a:solidFill>
                <a:latin typeface="Roboto"/>
              </a:rPr>
              <a:t>0</a:t>
            </a:r>
            <a:r>
              <a:rPr>
                <a:solidFill>
                  <a:srgbClr val="003B4F"/>
                </a:solidFill>
                <a:latin typeface="Roboto"/>
              </a:rPr>
              <a:t>)</a:t>
            </a:r>
            <a:br/>
            <a:r>
              <a:rPr>
                <a:solidFill>
                  <a:srgbClr val="003B4F"/>
                </a:solidFill>
                <a:latin typeface="Roboto"/>
              </a:rPr>
              <a:t>    </a:t>
            </a:r>
            <a:r>
              <a:rPr b="1">
                <a:solidFill>
                  <a:srgbClr val="003B4F"/>
                </a:solidFill>
                <a:latin typeface="Roboto"/>
              </a:rPr>
              <a:t>if</a:t>
            </a:r>
            <a:r>
              <a:rPr>
                <a:solidFill>
                  <a:srgbClr val="003B4F"/>
                </a:solidFill>
                <a:latin typeface="Roboto"/>
              </a:rPr>
              <a:t> score </a:t>
            </a:r>
            <a:r>
              <a:rPr>
                <a:solidFill>
                  <a:srgbClr val="5E5E5E"/>
                </a:solidFill>
                <a:latin typeface="Roboto"/>
              </a:rPr>
              <a:t>&gt;</a:t>
            </a:r>
            <a:r>
              <a:rPr>
                <a:solidFill>
                  <a:srgbClr val="003B4F"/>
                </a:solidFill>
                <a:latin typeface="Roboto"/>
              </a:rPr>
              <a:t> </a:t>
            </a:r>
            <a:r>
              <a:rPr>
                <a:solidFill>
                  <a:srgbClr val="AD0000"/>
                </a:solidFill>
                <a:latin typeface="Roboto"/>
              </a:rPr>
              <a:t>0</a:t>
            </a:r>
            <a:r>
              <a:rPr>
                <a:solidFill>
                  <a:srgbClr val="003B4F"/>
                </a:solidFill>
                <a:latin typeface="Roboto"/>
              </a:rPr>
              <a:t>:</a:t>
            </a:r>
            <a:br/>
            <a:r>
              <a:rPr>
                <a:solidFill>
                  <a:srgbClr val="003B4F"/>
                </a:solidFill>
                <a:latin typeface="Roboto"/>
              </a:rPr>
              <a:t>        </a:t>
            </a:r>
            <a:r>
              <a:rPr b="1">
                <a:solidFill>
                  <a:srgbClr val="003B4F"/>
                </a:solidFill>
                <a:latin typeface="Roboto"/>
              </a:rPr>
              <a:t>return</a:t>
            </a:r>
            <a:r>
              <a:rPr>
                <a:solidFill>
                  <a:srgbClr val="003B4F"/>
                </a:solidFill>
                <a:latin typeface="Roboto"/>
              </a:rPr>
              <a:t> </a:t>
            </a:r>
            <a:r>
              <a:rPr>
                <a:solidFill>
                  <a:srgbClr val="AD0000"/>
                </a:solidFill>
                <a:latin typeface="Roboto"/>
              </a:rPr>
              <a:t>1</a:t>
            </a:r>
            <a:br/>
            <a:r>
              <a:rPr>
                <a:solidFill>
                  <a:srgbClr val="003B4F"/>
                </a:solidFill>
                <a:latin typeface="Roboto"/>
              </a:rPr>
              <a:t>    </a:t>
            </a:r>
            <a:r>
              <a:rPr b="1">
                <a:solidFill>
                  <a:srgbClr val="003B4F"/>
                </a:solidFill>
                <a:latin typeface="Roboto"/>
              </a:rPr>
              <a:t>elif</a:t>
            </a:r>
            <a:r>
              <a:rPr>
                <a:solidFill>
                  <a:srgbClr val="003B4F"/>
                </a:solidFill>
                <a:latin typeface="Roboto"/>
              </a:rPr>
              <a:t> score </a:t>
            </a:r>
            <a:r>
              <a:rPr>
                <a:solidFill>
                  <a:srgbClr val="5E5E5E"/>
                </a:solidFill>
                <a:latin typeface="Roboto"/>
              </a:rPr>
              <a:t>&lt;</a:t>
            </a:r>
            <a:r>
              <a:rPr>
                <a:solidFill>
                  <a:srgbClr val="003B4F"/>
                </a:solidFill>
                <a:latin typeface="Roboto"/>
              </a:rPr>
              <a:t> </a:t>
            </a:r>
            <a:r>
              <a:rPr>
                <a:solidFill>
                  <a:srgbClr val="AD0000"/>
                </a:solidFill>
                <a:latin typeface="Roboto"/>
              </a:rPr>
              <a:t>0</a:t>
            </a:r>
            <a:r>
              <a:rPr>
                <a:solidFill>
                  <a:srgbClr val="003B4F"/>
                </a:solidFill>
                <a:latin typeface="Roboto"/>
              </a:rPr>
              <a:t>:</a:t>
            </a:r>
            <a:br/>
            <a:r>
              <a:rPr>
                <a:solidFill>
                  <a:srgbClr val="003B4F"/>
                </a:solidFill>
                <a:latin typeface="Roboto"/>
              </a:rPr>
              <a:t>        </a:t>
            </a:r>
            <a:r>
              <a:rPr b="1">
                <a:solidFill>
                  <a:srgbClr val="003B4F"/>
                </a:solidFill>
                <a:latin typeface="Roboto"/>
              </a:rPr>
              <a:t>return</a:t>
            </a:r>
            <a:r>
              <a:rPr>
                <a:solidFill>
                  <a:srgbClr val="003B4F"/>
                </a:solidFill>
                <a:latin typeface="Roboto"/>
              </a:rPr>
              <a:t> </a:t>
            </a:r>
            <a:r>
              <a:rPr>
                <a:solidFill>
                  <a:srgbClr val="5E5E5E"/>
                </a:solidFill>
                <a:latin typeface="Roboto"/>
              </a:rPr>
              <a:t>-</a:t>
            </a:r>
            <a:r>
              <a:rPr>
                <a:solidFill>
                  <a:srgbClr val="AD0000"/>
                </a:solidFill>
                <a:latin typeface="Roboto"/>
              </a:rPr>
              <a:t>1</a:t>
            </a:r>
            <a:br/>
            <a:r>
              <a:rPr>
                <a:solidFill>
                  <a:srgbClr val="003B4F"/>
                </a:solidFill>
                <a:latin typeface="Roboto"/>
              </a:rPr>
              <a:t>    </a:t>
            </a:r>
            <a:r>
              <a:rPr b="1">
                <a:solidFill>
                  <a:srgbClr val="003B4F"/>
                </a:solidFill>
                <a:latin typeface="Roboto"/>
              </a:rPr>
              <a:t>else</a:t>
            </a:r>
            <a:r>
              <a:rPr>
                <a:solidFill>
                  <a:srgbClr val="003B4F"/>
                </a:solidFill>
                <a:latin typeface="Roboto"/>
              </a:rPr>
              <a:t>:</a:t>
            </a:r>
            <a:br/>
            <a:r>
              <a:rPr>
                <a:solidFill>
                  <a:srgbClr val="003B4F"/>
                </a:solidFill>
                <a:latin typeface="Roboto"/>
              </a:rPr>
              <a:t>        </a:t>
            </a:r>
            <a:r>
              <a:rPr b="1">
                <a:solidFill>
                  <a:srgbClr val="003B4F"/>
                </a:solidFill>
                <a:latin typeface="Roboto"/>
              </a:rPr>
              <a:t>return</a:t>
            </a:r>
            <a:r>
              <a:rPr>
                <a:solidFill>
                  <a:srgbClr val="003B4F"/>
                </a:solidFill>
                <a:latin typeface="Roboto"/>
              </a:rPr>
              <a:t> </a:t>
            </a:r>
            <a:r>
              <a:rPr>
                <a:solidFill>
                  <a:srgbClr val="AD0000"/>
                </a:solidFill>
                <a:latin typeface="Roboto"/>
              </a:rPr>
              <a:t>0</a:t>
            </a:r>
            <a:br/>
            <a:br/>
            <a:r>
              <a:rPr b="1">
                <a:solidFill>
                  <a:srgbClr val="003B4F"/>
                </a:solidFill>
                <a:latin typeface="Roboto"/>
              </a:rPr>
              <a:t>def</a:t>
            </a:r>
            <a:r>
              <a:rPr>
                <a:solidFill>
                  <a:srgbClr val="003B4F"/>
                </a:solidFill>
                <a:latin typeface="Roboto"/>
              </a:rPr>
              <a:t> calculate_accuracy(x_data: list[str], y_data: list[int]) </a:t>
            </a:r>
            <a:r>
              <a:rPr>
                <a:solidFill>
                  <a:srgbClr val="5E5E5E"/>
                </a:solidFill>
                <a:latin typeface="Roboto"/>
              </a:rPr>
              <a:t>-&gt;</a:t>
            </a:r>
            <a:r>
              <a:rPr>
                <a:solidFill>
                  <a:srgbClr val="003B4F"/>
                </a:solidFill>
                <a:latin typeface="Roboto"/>
              </a:rPr>
              <a:t> float:</a:t>
            </a:r>
            <a:br/>
            <a:r>
              <a:rPr>
                <a:solidFill>
                  <a:srgbClr val="003B4F"/>
                </a:solidFill>
                <a:latin typeface="Roboto"/>
              </a:rPr>
              <a:t>    total_number </a:t>
            </a:r>
            <a:r>
              <a:rPr>
                <a:solidFill>
                  <a:srgbClr val="5E5E5E"/>
                </a:solidFill>
                <a:latin typeface="Roboto"/>
              </a:rPr>
              <a:t>=</a:t>
            </a:r>
            <a:r>
              <a:rPr>
                <a:solidFill>
                  <a:srgbClr val="003B4F"/>
                </a:solidFill>
                <a:latin typeface="Roboto"/>
              </a:rPr>
              <a:t> </a:t>
            </a:r>
            <a:r>
              <a:rPr>
                <a:solidFill>
                  <a:srgbClr val="AD0000"/>
                </a:solidFill>
                <a:latin typeface="Roboto"/>
              </a:rPr>
              <a:t>0</a:t>
            </a:r>
            <a:br/>
            <a:r>
              <a:rPr>
                <a:solidFill>
                  <a:srgbClr val="003B4F"/>
                </a:solidFill>
                <a:latin typeface="Roboto"/>
              </a:rPr>
              <a:t>    correct_number </a:t>
            </a:r>
            <a:r>
              <a:rPr>
                <a:solidFill>
                  <a:srgbClr val="5E5E5E"/>
                </a:solidFill>
                <a:latin typeface="Roboto"/>
              </a:rPr>
              <a:t>=</a:t>
            </a:r>
            <a:r>
              <a:rPr>
                <a:solidFill>
                  <a:srgbClr val="003B4F"/>
                </a:solidFill>
                <a:latin typeface="Roboto"/>
              </a:rPr>
              <a:t> </a:t>
            </a:r>
            <a:r>
              <a:rPr>
                <a:solidFill>
                  <a:srgbClr val="AD0000"/>
                </a:solidFill>
                <a:latin typeface="Roboto"/>
              </a:rPr>
              <a:t>0</a:t>
            </a:r>
            <a:br/>
            <a:r>
              <a:rPr>
                <a:solidFill>
                  <a:srgbClr val="003B4F"/>
                </a:solidFill>
                <a:latin typeface="Roboto"/>
              </a:rPr>
              <a:t>    </a:t>
            </a:r>
            <a:r>
              <a:rPr b="1">
                <a:solidFill>
                  <a:srgbClr val="003B4F"/>
                </a:solidFill>
                <a:latin typeface="Roboto"/>
              </a:rPr>
              <a:t>for</a:t>
            </a:r>
            <a:r>
              <a:rPr>
                <a:solidFill>
                  <a:srgbClr val="003B4F"/>
                </a:solidFill>
                <a:latin typeface="Roboto"/>
              </a:rPr>
              <a:t> x, y </a:t>
            </a:r>
            <a:r>
              <a:rPr b="1">
                <a:solidFill>
                  <a:srgbClr val="003B4F"/>
                </a:solidFill>
                <a:latin typeface="Roboto"/>
              </a:rPr>
              <a:t>in</a:t>
            </a:r>
            <a:r>
              <a:rPr>
                <a:solidFill>
                  <a:srgbClr val="003B4F"/>
                </a:solidFill>
                <a:latin typeface="Roboto"/>
              </a:rPr>
              <a:t> zip(x_data, y_data):</a:t>
            </a:r>
            <a:br/>
            <a:r>
              <a:rPr>
                <a:solidFill>
                  <a:srgbClr val="003B4F"/>
                </a:solidFill>
                <a:latin typeface="Roboto"/>
              </a:rPr>
              <a:t>        y_pred </a:t>
            </a:r>
            <a:r>
              <a:rPr>
                <a:solidFill>
                  <a:srgbClr val="5E5E5E"/>
                </a:solidFill>
                <a:latin typeface="Roboto"/>
              </a:rPr>
              <a:t>=</a:t>
            </a:r>
            <a:r>
              <a:rPr>
                <a:solidFill>
                  <a:srgbClr val="003B4F"/>
                </a:solidFill>
                <a:latin typeface="Roboto"/>
              </a:rPr>
              <a:t> run_classifier(x)</a:t>
            </a:r>
            <a:br/>
            <a:r>
              <a:rPr>
                <a:solidFill>
                  <a:srgbClr val="003B4F"/>
                </a:solidFill>
                <a:latin typeface="Roboto"/>
              </a:rPr>
              <a:t>        total_number </a:t>
            </a:r>
            <a:r>
              <a:rPr>
                <a:solidFill>
                  <a:srgbClr val="5E5E5E"/>
                </a:solidFill>
                <a:latin typeface="Roboto"/>
              </a:rPr>
              <a:t>+=</a:t>
            </a:r>
            <a:r>
              <a:rPr>
                <a:solidFill>
                  <a:srgbClr val="003B4F"/>
                </a:solidFill>
                <a:latin typeface="Roboto"/>
              </a:rPr>
              <a:t> </a:t>
            </a:r>
            <a:r>
              <a:rPr>
                <a:solidFill>
                  <a:srgbClr val="AD0000"/>
                </a:solidFill>
                <a:latin typeface="Roboto"/>
              </a:rPr>
              <a:t>1</a:t>
            </a:r>
            <a:br/>
            <a:r>
              <a:rPr>
                <a:solidFill>
                  <a:srgbClr val="003B4F"/>
                </a:solidFill>
                <a:latin typeface="Roboto"/>
              </a:rPr>
              <a:t>        </a:t>
            </a:r>
            <a:r>
              <a:rPr b="1">
                <a:solidFill>
                  <a:srgbClr val="003B4F"/>
                </a:solidFill>
                <a:latin typeface="Roboto"/>
              </a:rPr>
              <a:t>if</a:t>
            </a:r>
            <a:r>
              <a:rPr>
                <a:solidFill>
                  <a:srgbClr val="003B4F"/>
                </a:solidFill>
                <a:latin typeface="Roboto"/>
              </a:rPr>
              <a:t> y </a:t>
            </a:r>
            <a:r>
              <a:rPr>
                <a:solidFill>
                  <a:srgbClr val="5E5E5E"/>
                </a:solidFill>
                <a:latin typeface="Roboto"/>
              </a:rPr>
              <a:t>==</a:t>
            </a:r>
            <a:r>
              <a:rPr>
                <a:solidFill>
                  <a:srgbClr val="003B4F"/>
                </a:solidFill>
                <a:latin typeface="Roboto"/>
              </a:rPr>
              <a:t> y_pred:</a:t>
            </a:r>
            <a:br/>
            <a:r>
              <a:rPr>
                <a:solidFill>
                  <a:srgbClr val="003B4F"/>
                </a:solidFill>
                <a:latin typeface="Roboto"/>
              </a:rPr>
              <a:t>            correct_number </a:t>
            </a:r>
            <a:r>
              <a:rPr>
                <a:solidFill>
                  <a:srgbClr val="5E5E5E"/>
                </a:solidFill>
                <a:latin typeface="Roboto"/>
              </a:rPr>
              <a:t>+=</a:t>
            </a:r>
            <a:r>
              <a:rPr>
                <a:solidFill>
                  <a:srgbClr val="003B4F"/>
                </a:solidFill>
                <a:latin typeface="Roboto"/>
              </a:rPr>
              <a:t> </a:t>
            </a:r>
            <a:r>
              <a:rPr>
                <a:solidFill>
                  <a:srgbClr val="AD0000"/>
                </a:solidFill>
                <a:latin typeface="Roboto"/>
              </a:rPr>
              <a:t>1</a:t>
            </a:r>
            <a:br/>
            <a:r>
              <a:rPr>
                <a:solidFill>
                  <a:srgbClr val="003B4F"/>
                </a:solidFill>
                <a:latin typeface="Roboto"/>
              </a:rPr>
              <a:t>    </a:t>
            </a:r>
            <a:r>
              <a:rPr b="1">
                <a:solidFill>
                  <a:srgbClr val="003B4F"/>
                </a:solidFill>
                <a:latin typeface="Roboto"/>
              </a:rPr>
              <a:t>return</a:t>
            </a:r>
            <a:r>
              <a:rPr>
                <a:solidFill>
                  <a:srgbClr val="003B4F"/>
                </a:solidFill>
                <a:latin typeface="Roboto"/>
              </a:rPr>
              <a:t> correct_number </a:t>
            </a:r>
            <a:r>
              <a:rPr>
                <a:solidFill>
                  <a:srgbClr val="5E5E5E"/>
                </a:solidFill>
                <a:latin typeface="Roboto"/>
              </a:rPr>
              <a:t>/</a:t>
            </a:r>
            <a:r>
              <a:rPr>
                <a:solidFill>
                  <a:srgbClr val="003B4F"/>
                </a:solidFill>
                <a:latin typeface="Roboto"/>
              </a:rPr>
              <a:t> float(total_number)</a:t>
            </a:r>
          </a:p>
          <a:p>
            <a:pPr lvl="0" indent="0" marL="0">
              <a:spcBef>
                <a:spcPts val="3000"/>
              </a:spcBef>
              <a:buNone/>
            </a:pPr>
            <a:r>
              <a:rPr b="1"/>
              <a:t>Results</a:t>
            </a:r>
          </a:p>
          <a:p>
            <a:pPr lvl="0" indent="0">
              <a:buNone/>
            </a:pPr>
            <a:r>
              <a:rPr>
                <a:solidFill>
                  <a:srgbClr val="003B4F"/>
                </a:solidFill>
                <a:latin typeface="Roboto"/>
              </a:rPr>
              <a:t>label_count </a:t>
            </a:r>
            <a:r>
              <a:rPr>
                <a:solidFill>
                  <a:srgbClr val="5E5E5E"/>
                </a:solidFill>
                <a:latin typeface="Roboto"/>
              </a:rPr>
              <a:t>=</a:t>
            </a:r>
            <a:r>
              <a:rPr>
                <a:solidFill>
                  <a:srgbClr val="003B4F"/>
                </a:solidFill>
                <a:latin typeface="Roboto"/>
              </a:rPr>
              <a:t> {}</a:t>
            </a:r>
            <a:br/>
            <a:r>
              <a:rPr b="1">
                <a:solidFill>
                  <a:srgbClr val="003B4F"/>
                </a:solidFill>
                <a:latin typeface="Roboto"/>
              </a:rPr>
              <a:t>for</a:t>
            </a:r>
            <a:r>
              <a:rPr>
                <a:solidFill>
                  <a:srgbClr val="003B4F"/>
                </a:solidFill>
                <a:latin typeface="Roboto"/>
              </a:rPr>
              <a:t> y </a:t>
            </a:r>
            <a:r>
              <a:rPr b="1">
                <a:solidFill>
                  <a:srgbClr val="003B4F"/>
                </a:solidFill>
                <a:latin typeface="Roboto"/>
              </a:rPr>
              <a:t>in</a:t>
            </a:r>
            <a:r>
              <a:rPr>
                <a:solidFill>
                  <a:srgbClr val="003B4F"/>
                </a:solidFill>
                <a:latin typeface="Roboto"/>
              </a:rPr>
              <a:t> y_test:</a:t>
            </a:r>
            <a:br/>
            <a:r>
              <a:rPr>
                <a:solidFill>
                  <a:srgbClr val="003B4F"/>
                </a:solidFill>
                <a:latin typeface="Roboto"/>
              </a:rPr>
              <a:t>    </a:t>
            </a:r>
            <a:r>
              <a:rPr b="1">
                <a:solidFill>
                  <a:srgbClr val="003B4F"/>
                </a:solidFill>
                <a:latin typeface="Roboto"/>
              </a:rPr>
              <a:t>if</a:t>
            </a:r>
            <a:r>
              <a:rPr>
                <a:solidFill>
                  <a:srgbClr val="003B4F"/>
                </a:solidFill>
                <a:latin typeface="Roboto"/>
              </a:rPr>
              <a:t> y </a:t>
            </a:r>
            <a:r>
              <a:rPr b="1">
                <a:solidFill>
                  <a:srgbClr val="003B4F"/>
                </a:solidFill>
                <a:latin typeface="Roboto"/>
              </a:rPr>
              <a:t>not</a:t>
            </a:r>
            <a:r>
              <a:rPr>
                <a:solidFill>
                  <a:srgbClr val="003B4F"/>
                </a:solidFill>
                <a:latin typeface="Roboto"/>
              </a:rPr>
              <a:t> </a:t>
            </a:r>
            <a:r>
              <a:rPr b="1">
                <a:solidFill>
                  <a:srgbClr val="003B4F"/>
                </a:solidFill>
                <a:latin typeface="Roboto"/>
              </a:rPr>
              <a:t>in</a:t>
            </a:r>
            <a:r>
              <a:rPr>
                <a:solidFill>
                  <a:srgbClr val="003B4F"/>
                </a:solidFill>
                <a:latin typeface="Roboto"/>
              </a:rPr>
              <a:t> label_count:</a:t>
            </a:r>
            <a:br/>
            <a:r>
              <a:rPr>
                <a:solidFill>
                  <a:srgbClr val="003B4F"/>
                </a:solidFill>
                <a:latin typeface="Roboto"/>
              </a:rPr>
              <a:t>        label_count[y] </a:t>
            </a:r>
            <a:r>
              <a:rPr>
                <a:solidFill>
                  <a:srgbClr val="5E5E5E"/>
                </a:solidFill>
                <a:latin typeface="Roboto"/>
              </a:rPr>
              <a:t>=</a:t>
            </a:r>
            <a:r>
              <a:rPr>
                <a:solidFill>
                  <a:srgbClr val="003B4F"/>
                </a:solidFill>
                <a:latin typeface="Roboto"/>
              </a:rPr>
              <a:t> </a:t>
            </a:r>
            <a:r>
              <a:rPr>
                <a:solidFill>
                  <a:srgbClr val="AD0000"/>
                </a:solidFill>
                <a:latin typeface="Roboto"/>
              </a:rPr>
              <a:t>0</a:t>
            </a:r>
            <a:br/>
            <a:r>
              <a:rPr>
                <a:solidFill>
                  <a:srgbClr val="003B4F"/>
                </a:solidFill>
                <a:latin typeface="Roboto"/>
              </a:rPr>
              <a:t>    label_count[y] </a:t>
            </a:r>
            <a:r>
              <a:rPr>
                <a:solidFill>
                  <a:srgbClr val="5E5E5E"/>
                </a:solidFill>
                <a:latin typeface="Roboto"/>
              </a:rPr>
              <a:t>+=</a:t>
            </a:r>
            <a:r>
              <a:rPr>
                <a:solidFill>
                  <a:srgbClr val="003B4F"/>
                </a:solidFill>
                <a:latin typeface="Roboto"/>
              </a:rPr>
              <a:t> </a:t>
            </a:r>
            <a:r>
              <a:rPr>
                <a:solidFill>
                  <a:srgbClr val="AD0000"/>
                </a:solidFill>
                <a:latin typeface="Roboto"/>
              </a:rPr>
              <a:t>1</a:t>
            </a:r>
            <a:br/>
            <a:r>
              <a:rPr>
                <a:solidFill>
                  <a:srgbClr val="003B4F"/>
                </a:solidFill>
                <a:latin typeface="Roboto"/>
              </a:rPr>
              <a:t>print(label_count)</a:t>
            </a:r>
            <a:br/>
            <a:br/>
            <a:r>
              <a:rPr>
                <a:solidFill>
                  <a:srgbClr val="003B4F"/>
                </a:solidFill>
                <a:latin typeface="Roboto"/>
              </a:rPr>
              <a:t>train_accuracy </a:t>
            </a:r>
            <a:r>
              <a:rPr>
                <a:solidFill>
                  <a:srgbClr val="5E5E5E"/>
                </a:solidFill>
                <a:latin typeface="Roboto"/>
              </a:rPr>
              <a:t>=</a:t>
            </a:r>
            <a:r>
              <a:rPr>
                <a:solidFill>
                  <a:srgbClr val="003B4F"/>
                </a:solidFill>
                <a:latin typeface="Roboto"/>
              </a:rPr>
              <a:t> calculate_accuracy(x_train, y_train)</a:t>
            </a:r>
            <a:br/>
            <a:r>
              <a:rPr>
                <a:solidFill>
                  <a:srgbClr val="003B4F"/>
                </a:solidFill>
                <a:latin typeface="Roboto"/>
              </a:rPr>
              <a:t>test_accuracy </a:t>
            </a:r>
            <a:r>
              <a:rPr>
                <a:solidFill>
                  <a:srgbClr val="5E5E5E"/>
                </a:solidFill>
                <a:latin typeface="Roboto"/>
              </a:rPr>
              <a:t>=</a:t>
            </a:r>
            <a:r>
              <a:rPr>
                <a:solidFill>
                  <a:srgbClr val="003B4F"/>
                </a:solidFill>
                <a:latin typeface="Roboto"/>
              </a:rPr>
              <a:t> calculate_accuracy(x_test, y_test)</a:t>
            </a:r>
            <a:br/>
            <a:br/>
            <a:r>
              <a:rPr>
                <a:solidFill>
                  <a:srgbClr val="003B4F"/>
                </a:solidFill>
                <a:latin typeface="Roboto"/>
              </a:rPr>
              <a:t>print(</a:t>
            </a:r>
            <a:r>
              <a:rPr>
                <a:solidFill>
                  <a:srgbClr val="20794D"/>
                </a:solidFill>
                <a:latin typeface="Roboto"/>
              </a:rPr>
              <a:t>f'Train accuracy: </a:t>
            </a:r>
            <a:r>
              <a:rPr>
                <a:solidFill>
                  <a:srgbClr val="5E5E5E"/>
                </a:solidFill>
                <a:latin typeface="Roboto"/>
              </a:rPr>
              <a:t>{</a:t>
            </a:r>
            <a:r>
              <a:rPr>
                <a:solidFill>
                  <a:srgbClr val="003B4F"/>
                </a:solidFill>
                <a:latin typeface="Roboto"/>
              </a:rPr>
              <a:t>train_accuracy</a:t>
            </a:r>
            <a:r>
              <a:rPr>
                <a:solidFill>
                  <a:srgbClr val="5E5E5E"/>
                </a:solidFill>
                <a:latin typeface="Roboto"/>
              </a:rPr>
              <a:t>}</a:t>
            </a:r>
            <a:r>
              <a:rPr>
                <a:solidFill>
                  <a:srgbClr val="20794D"/>
                </a:solidFill>
                <a:latin typeface="Roboto"/>
              </a:rPr>
              <a:t>'</a:t>
            </a:r>
            <a:r>
              <a:rPr>
                <a:solidFill>
                  <a:srgbClr val="003B4F"/>
                </a:solidFill>
                <a:latin typeface="Roboto"/>
              </a:rPr>
              <a:t>)</a:t>
            </a:r>
            <a:br/>
            <a:r>
              <a:rPr>
                <a:solidFill>
                  <a:srgbClr val="003B4F"/>
                </a:solidFill>
                <a:latin typeface="Roboto"/>
              </a:rPr>
              <a:t>print(</a:t>
            </a:r>
            <a:r>
              <a:rPr>
                <a:solidFill>
                  <a:srgbClr val="20794D"/>
                </a:solidFill>
                <a:latin typeface="Roboto"/>
              </a:rPr>
              <a:t>f'Dev/test accuracy: </a:t>
            </a:r>
            <a:r>
              <a:rPr>
                <a:solidFill>
                  <a:srgbClr val="5E5E5E"/>
                </a:solidFill>
                <a:latin typeface="Roboto"/>
              </a:rPr>
              <a:t>{</a:t>
            </a:r>
            <a:r>
              <a:rPr>
                <a:solidFill>
                  <a:srgbClr val="003B4F"/>
                </a:solidFill>
                <a:latin typeface="Roboto"/>
              </a:rPr>
              <a:t>test_accuracy</a:t>
            </a:r>
            <a:r>
              <a:rPr>
                <a:solidFill>
                  <a:srgbClr val="5E5E5E"/>
                </a:solidFill>
                <a:latin typeface="Roboto"/>
              </a:rPr>
              <a:t>}</a:t>
            </a:r>
            <a:r>
              <a:rPr>
                <a:solidFill>
                  <a:srgbClr val="20794D"/>
                </a:solidFill>
                <a:latin typeface="Roboto"/>
              </a:rPr>
              <a:t>'</a:t>
            </a:r>
            <a:r>
              <a:rPr>
                <a:solidFill>
                  <a:srgbClr val="003B4F"/>
                </a:solidFill>
                <a:latin typeface="Roboto"/>
              </a:rPr>
              <a:t>)</a:t>
            </a:r>
            <a:br/>
            <a:br/>
            <a:r>
              <a:rPr>
                <a:solidFill>
                  <a:srgbClr val="5E5E5E"/>
                </a:solidFill>
                <a:latin typeface="Roboto"/>
              </a:rPr>
              <a:t># Display 4 decimal</a:t>
            </a:r>
            <a:br/>
            <a:r>
              <a:rPr>
                <a:solidFill>
                  <a:srgbClr val="003B4F"/>
                </a:solidFill>
                <a:latin typeface="Roboto"/>
              </a:rPr>
              <a:t>print(</a:t>
            </a:r>
            <a:r>
              <a:rPr>
                <a:solidFill>
                  <a:srgbClr val="20794D"/>
                </a:solidFill>
                <a:latin typeface="Roboto"/>
              </a:rPr>
              <a:t>f'Train accuracy: </a:t>
            </a:r>
            <a:r>
              <a:rPr>
                <a:solidFill>
                  <a:srgbClr val="5E5E5E"/>
                </a:solidFill>
                <a:latin typeface="Roboto"/>
              </a:rPr>
              <a:t>{</a:t>
            </a:r>
            <a:r>
              <a:rPr>
                <a:solidFill>
                  <a:srgbClr val="003B4F"/>
                </a:solidFill>
                <a:latin typeface="Roboto"/>
              </a:rPr>
              <a:t>train_accuracy</a:t>
            </a:r>
            <a:r>
              <a:rPr>
                <a:solidFill>
                  <a:srgbClr val="5E5E5E"/>
                </a:solidFill>
                <a:latin typeface="Roboto"/>
              </a:rPr>
              <a:t>:.4f}</a:t>
            </a:r>
            <a:r>
              <a:rPr>
                <a:solidFill>
                  <a:srgbClr val="20794D"/>
                </a:solidFill>
                <a:latin typeface="Roboto"/>
              </a:rPr>
              <a:t>'</a:t>
            </a:r>
            <a:r>
              <a:rPr>
                <a:solidFill>
                  <a:srgbClr val="003B4F"/>
                </a:solidFill>
                <a:latin typeface="Roboto"/>
              </a:rPr>
              <a:t>)</a:t>
            </a:r>
            <a:br/>
            <a:r>
              <a:rPr>
                <a:solidFill>
                  <a:srgbClr val="003B4F"/>
                </a:solidFill>
                <a:latin typeface="Roboto"/>
              </a:rPr>
              <a:t>print(</a:t>
            </a:r>
            <a:r>
              <a:rPr>
                <a:solidFill>
                  <a:srgbClr val="20794D"/>
                </a:solidFill>
                <a:latin typeface="Roboto"/>
              </a:rPr>
              <a:t>f'Dev/test accuracy: </a:t>
            </a:r>
            <a:r>
              <a:rPr>
                <a:solidFill>
                  <a:srgbClr val="5E5E5E"/>
                </a:solidFill>
                <a:latin typeface="Roboto"/>
              </a:rPr>
              <a:t>{</a:t>
            </a:r>
            <a:r>
              <a:rPr>
                <a:solidFill>
                  <a:srgbClr val="003B4F"/>
                </a:solidFill>
                <a:latin typeface="Roboto"/>
              </a:rPr>
              <a:t>test_accuracy</a:t>
            </a:r>
            <a:r>
              <a:rPr>
                <a:solidFill>
                  <a:srgbClr val="5E5E5E"/>
                </a:solidFill>
                <a:latin typeface="Roboto"/>
              </a:rPr>
              <a:t>:.4f}</a:t>
            </a:r>
            <a:r>
              <a:rPr>
                <a:solidFill>
                  <a:srgbClr val="20794D"/>
                </a:solidFill>
                <a:latin typeface="Roboto"/>
              </a:rPr>
              <a:t>'</a:t>
            </a:r>
            <a:r>
              <a:rPr>
                <a:solidFill>
                  <a:srgbClr val="003B4F"/>
                </a:solidFill>
                <a:latin typeface="Roboto"/>
              </a:rPr>
              <a:t>)</a:t>
            </a:r>
          </a:p>
          <a:p>
            <a:pPr lvl="0" indent="0">
              <a:buNone/>
            </a:pPr>
            <a:r>
              <a:rPr>
                <a:latin typeface="Roboto"/>
              </a:rPr>
              <a:t>{1: 444, 0: 229, -1: 428}
Train accuracy: 0.4345739700374532
Dev/test accuracy: 0.4214350590372389
Train accuracy: 0.4346
Dev/test accuracy: 0.4214</a:t>
            </a:r>
          </a:p>
          <a:p>
            <a:pPr lvl="0" indent="0" marL="0">
              <a:spcBef>
                <a:spcPts val="3000"/>
              </a:spcBef>
              <a:buNone/>
            </a:pPr>
            <a:r>
              <a:rPr b="1"/>
              <a:t>Model Evaluation</a:t>
            </a:r>
          </a:p>
          <a:p>
            <a:pPr lvl="0" indent="0">
              <a:buNone/>
            </a:pPr>
            <a:r>
              <a:rPr>
                <a:solidFill>
                  <a:srgbClr val="00769E"/>
                </a:solidFill>
                <a:latin typeface="Roboto"/>
              </a:rPr>
              <a:t>import</a:t>
            </a:r>
            <a:r>
              <a:rPr>
                <a:solidFill>
                  <a:srgbClr val="003B4F"/>
                </a:solidFill>
                <a:latin typeface="Roboto"/>
              </a:rPr>
              <a:t> random</a:t>
            </a:r>
            <a:br/>
            <a:br/>
            <a:br/>
            <a:r>
              <a:rPr b="1">
                <a:solidFill>
                  <a:srgbClr val="003B4F"/>
                </a:solidFill>
                <a:latin typeface="Roboto"/>
              </a:rPr>
              <a:t>def</a:t>
            </a:r>
            <a:r>
              <a:rPr>
                <a:solidFill>
                  <a:srgbClr val="003B4F"/>
                </a:solidFill>
                <a:latin typeface="Roboto"/>
              </a:rPr>
              <a:t> find_errors(x_data, y_data):</a:t>
            </a:r>
            <a:br/>
            <a:r>
              <a:rPr>
                <a:solidFill>
                  <a:srgbClr val="003B4F"/>
                </a:solidFill>
                <a:latin typeface="Roboto"/>
              </a:rPr>
              <a:t>    error_ids </a:t>
            </a:r>
            <a:r>
              <a:rPr>
                <a:solidFill>
                  <a:srgbClr val="5E5E5E"/>
                </a:solidFill>
                <a:latin typeface="Roboto"/>
              </a:rPr>
              <a:t>=</a:t>
            </a:r>
            <a:r>
              <a:rPr>
                <a:solidFill>
                  <a:srgbClr val="003B4F"/>
                </a:solidFill>
                <a:latin typeface="Roboto"/>
              </a:rPr>
              <a:t> []</a:t>
            </a:r>
            <a:br/>
            <a:r>
              <a:rPr>
                <a:solidFill>
                  <a:srgbClr val="003B4F"/>
                </a:solidFill>
                <a:latin typeface="Roboto"/>
              </a:rPr>
              <a:t>    y_preds </a:t>
            </a:r>
            <a:r>
              <a:rPr>
                <a:solidFill>
                  <a:srgbClr val="5E5E5E"/>
                </a:solidFill>
                <a:latin typeface="Roboto"/>
              </a:rPr>
              <a:t>=</a:t>
            </a:r>
            <a:r>
              <a:rPr>
                <a:solidFill>
                  <a:srgbClr val="003B4F"/>
                </a:solidFill>
                <a:latin typeface="Roboto"/>
              </a:rPr>
              <a:t> []</a:t>
            </a:r>
            <a:br/>
            <a:r>
              <a:rPr>
                <a:solidFill>
                  <a:srgbClr val="003B4F"/>
                </a:solidFill>
                <a:latin typeface="Roboto"/>
              </a:rPr>
              <a:t>    </a:t>
            </a:r>
            <a:r>
              <a:rPr b="1">
                <a:solidFill>
                  <a:srgbClr val="003B4F"/>
                </a:solidFill>
                <a:latin typeface="Roboto"/>
              </a:rPr>
              <a:t>for</a:t>
            </a:r>
            <a:r>
              <a:rPr>
                <a:solidFill>
                  <a:srgbClr val="003B4F"/>
                </a:solidFill>
                <a:latin typeface="Roboto"/>
              </a:rPr>
              <a:t> i, (x, y) </a:t>
            </a:r>
            <a:r>
              <a:rPr b="1">
                <a:solidFill>
                  <a:srgbClr val="003B4F"/>
                </a:solidFill>
                <a:latin typeface="Roboto"/>
              </a:rPr>
              <a:t>in</a:t>
            </a:r>
            <a:r>
              <a:rPr>
                <a:solidFill>
                  <a:srgbClr val="003B4F"/>
                </a:solidFill>
                <a:latin typeface="Roboto"/>
              </a:rPr>
              <a:t> enumerate(zip(x_data, y_data)):</a:t>
            </a:r>
            <a:br/>
            <a:r>
              <a:rPr>
                <a:solidFill>
                  <a:srgbClr val="003B4F"/>
                </a:solidFill>
                <a:latin typeface="Roboto"/>
              </a:rPr>
              <a:t>        y_preds.append(run_classifier(x))</a:t>
            </a:r>
            <a:br/>
            <a:r>
              <a:rPr>
                <a:solidFill>
                  <a:srgbClr val="003B4F"/>
                </a:solidFill>
                <a:latin typeface="Roboto"/>
              </a:rPr>
              <a:t>        </a:t>
            </a:r>
            <a:r>
              <a:rPr b="1">
                <a:solidFill>
                  <a:srgbClr val="003B4F"/>
                </a:solidFill>
                <a:latin typeface="Roboto"/>
              </a:rPr>
              <a:t>if</a:t>
            </a:r>
            <a:r>
              <a:rPr>
                <a:solidFill>
                  <a:srgbClr val="003B4F"/>
                </a:solidFill>
                <a:latin typeface="Roboto"/>
              </a:rPr>
              <a:t> y </a:t>
            </a:r>
            <a:r>
              <a:rPr>
                <a:solidFill>
                  <a:srgbClr val="5E5E5E"/>
                </a:solidFill>
                <a:latin typeface="Roboto"/>
              </a:rPr>
              <a:t>!=</a:t>
            </a:r>
            <a:r>
              <a:rPr>
                <a:solidFill>
                  <a:srgbClr val="003B4F"/>
                </a:solidFill>
                <a:latin typeface="Roboto"/>
              </a:rPr>
              <a:t> y_preds[</a:t>
            </a:r>
            <a:r>
              <a:rPr>
                <a:solidFill>
                  <a:srgbClr val="5E5E5E"/>
                </a:solidFill>
                <a:latin typeface="Roboto"/>
              </a:rPr>
              <a:t>-</a:t>
            </a:r>
            <a:r>
              <a:rPr>
                <a:solidFill>
                  <a:srgbClr val="AD0000"/>
                </a:solidFill>
                <a:latin typeface="Roboto"/>
              </a:rPr>
              <a:t>1</a:t>
            </a:r>
            <a:r>
              <a:rPr>
                <a:solidFill>
                  <a:srgbClr val="003B4F"/>
                </a:solidFill>
                <a:latin typeface="Roboto"/>
              </a:rPr>
              <a:t>]:</a:t>
            </a:r>
            <a:br/>
            <a:r>
              <a:rPr>
                <a:solidFill>
                  <a:srgbClr val="003B4F"/>
                </a:solidFill>
                <a:latin typeface="Roboto"/>
              </a:rPr>
              <a:t>            error_ids.append(i)</a:t>
            </a:r>
            <a:br/>
            <a:r>
              <a:rPr>
                <a:solidFill>
                  <a:srgbClr val="003B4F"/>
                </a:solidFill>
                <a:latin typeface="Roboto"/>
              </a:rPr>
              <a:t>    </a:t>
            </a:r>
            <a:r>
              <a:rPr b="1">
                <a:solidFill>
                  <a:srgbClr val="003B4F"/>
                </a:solidFill>
                <a:latin typeface="Roboto"/>
              </a:rPr>
              <a:t>for</a:t>
            </a:r>
            <a:r>
              <a:rPr>
                <a:solidFill>
                  <a:srgbClr val="003B4F"/>
                </a:solidFill>
                <a:latin typeface="Roboto"/>
              </a:rPr>
              <a:t> _ </a:t>
            </a:r>
            <a:r>
              <a:rPr b="1">
                <a:solidFill>
                  <a:srgbClr val="003B4F"/>
                </a:solidFill>
                <a:latin typeface="Roboto"/>
              </a:rPr>
              <a:t>in</a:t>
            </a:r>
            <a:r>
              <a:rPr>
                <a:solidFill>
                  <a:srgbClr val="003B4F"/>
                </a:solidFill>
                <a:latin typeface="Roboto"/>
              </a:rPr>
              <a:t> range(</a:t>
            </a:r>
            <a:r>
              <a:rPr>
                <a:solidFill>
                  <a:srgbClr val="AD0000"/>
                </a:solidFill>
                <a:latin typeface="Roboto"/>
              </a:rPr>
              <a:t>5</a:t>
            </a:r>
            <a:r>
              <a:rPr>
                <a:solidFill>
                  <a:srgbClr val="003B4F"/>
                </a:solidFill>
                <a:latin typeface="Roboto"/>
              </a:rPr>
              <a:t>):</a:t>
            </a:r>
            <a:br/>
            <a:r>
              <a:rPr>
                <a:solidFill>
                  <a:srgbClr val="003B4F"/>
                </a:solidFill>
                <a:latin typeface="Roboto"/>
              </a:rPr>
              <a:t>        my_id </a:t>
            </a:r>
            <a:r>
              <a:rPr>
                <a:solidFill>
                  <a:srgbClr val="5E5E5E"/>
                </a:solidFill>
                <a:latin typeface="Roboto"/>
              </a:rPr>
              <a:t>=</a:t>
            </a:r>
            <a:r>
              <a:rPr>
                <a:solidFill>
                  <a:srgbClr val="003B4F"/>
                </a:solidFill>
                <a:latin typeface="Roboto"/>
              </a:rPr>
              <a:t> random.choice(error_ids)</a:t>
            </a:r>
            <a:br/>
            <a:r>
              <a:rPr>
                <a:solidFill>
                  <a:srgbClr val="003B4F"/>
                </a:solidFill>
                <a:latin typeface="Roboto"/>
              </a:rPr>
              <a:t>        x, y, y_pred </a:t>
            </a:r>
            <a:r>
              <a:rPr>
                <a:solidFill>
                  <a:srgbClr val="5E5E5E"/>
                </a:solidFill>
                <a:latin typeface="Roboto"/>
              </a:rPr>
              <a:t>=</a:t>
            </a:r>
            <a:r>
              <a:rPr>
                <a:solidFill>
                  <a:srgbClr val="003B4F"/>
                </a:solidFill>
                <a:latin typeface="Roboto"/>
              </a:rPr>
              <a:t> x_data[my_id], y_data[my_id], y_preds[my_id]</a:t>
            </a:r>
            <a:br/>
            <a:r>
              <a:rPr>
                <a:solidFill>
                  <a:srgbClr val="003B4F"/>
                </a:solidFill>
                <a:latin typeface="Roboto"/>
              </a:rPr>
              <a:t>        print(</a:t>
            </a:r>
            <a:r>
              <a:rPr>
                <a:solidFill>
                  <a:srgbClr val="20794D"/>
                </a:solidFill>
                <a:latin typeface="Roboto"/>
              </a:rPr>
              <a:t>f'</a:t>
            </a:r>
            <a:r>
              <a:rPr>
                <a:solidFill>
                  <a:srgbClr val="5E5E5E"/>
                </a:solidFill>
                <a:latin typeface="Roboto"/>
              </a:rPr>
              <a:t>{</a:t>
            </a:r>
            <a:r>
              <a:rPr>
                <a:solidFill>
                  <a:srgbClr val="003B4F"/>
                </a:solidFill>
                <a:latin typeface="Roboto"/>
              </a:rPr>
              <a:t>x</a:t>
            </a:r>
            <a:r>
              <a:rPr>
                <a:solidFill>
                  <a:srgbClr val="5E5E5E"/>
                </a:solidFill>
                <a:latin typeface="Roboto"/>
              </a:rPr>
              <a:t>}</a:t>
            </a:r>
            <a:r>
              <a:rPr>
                <a:solidFill>
                  <a:srgbClr val="20794D"/>
                </a:solidFill>
                <a:latin typeface="Roboto"/>
              </a:rPr>
              <a:t>\ntrue label: </a:t>
            </a:r>
            <a:r>
              <a:rPr>
                <a:solidFill>
                  <a:srgbClr val="5E5E5E"/>
                </a:solidFill>
                <a:latin typeface="Roboto"/>
              </a:rPr>
              <a:t>{</a:t>
            </a:r>
            <a:r>
              <a:rPr>
                <a:solidFill>
                  <a:srgbClr val="003B4F"/>
                </a:solidFill>
                <a:latin typeface="Roboto"/>
              </a:rPr>
              <a:t>y</a:t>
            </a:r>
            <a:r>
              <a:rPr>
                <a:solidFill>
                  <a:srgbClr val="5E5E5E"/>
                </a:solidFill>
                <a:latin typeface="Roboto"/>
              </a:rPr>
              <a:t>}</a:t>
            </a:r>
            <a:r>
              <a:rPr>
                <a:solidFill>
                  <a:srgbClr val="20794D"/>
                </a:solidFill>
                <a:latin typeface="Roboto"/>
              </a:rPr>
              <a:t>\npredicted label: </a:t>
            </a:r>
            <a:r>
              <a:rPr>
                <a:solidFill>
                  <a:srgbClr val="5E5E5E"/>
                </a:solidFill>
                <a:latin typeface="Roboto"/>
              </a:rPr>
              <a:t>{</a:t>
            </a:r>
            <a:r>
              <a:rPr>
                <a:solidFill>
                  <a:srgbClr val="003B4F"/>
                </a:solidFill>
                <a:latin typeface="Roboto"/>
              </a:rPr>
              <a:t>y_pred</a:t>
            </a:r>
            <a:r>
              <a:rPr>
                <a:solidFill>
                  <a:srgbClr val="5E5E5E"/>
                </a:solidFill>
                <a:latin typeface="Roboto"/>
              </a:rPr>
              <a:t>}</a:t>
            </a:r>
            <a:r>
              <a:rPr>
                <a:solidFill>
                  <a:srgbClr val="20794D"/>
                </a:solidFill>
                <a:latin typeface="Roboto"/>
              </a:rPr>
              <a:t>\n'</a:t>
            </a:r>
            <a:r>
              <a:rPr>
                <a:solidFill>
                  <a:srgbClr val="003B4F"/>
                </a:solidFill>
                <a:latin typeface="Roboto"/>
              </a:rPr>
              <a:t>)</a:t>
            </a:r>
            <a:br/>
            <a:br/>
            <a:br/>
            <a:r>
              <a:rPr>
                <a:solidFill>
                  <a:srgbClr val="003B4F"/>
                </a:solidFill>
                <a:latin typeface="Roboto"/>
              </a:rPr>
              <a:t>find_errors(x_train, y_train)</a:t>
            </a:r>
          </a:p>
          <a:p>
            <a:pPr lvl="0" indent="0">
              <a:buNone/>
            </a:pPr>
            <a:r>
              <a:rPr>
                <a:latin typeface="Roboto"/>
              </a:rPr>
              <a:t>Some movies can get by without being funny simply by structuring the scenes as if they were jokes : a setup , delivery and payoff .
true label: 0
predicted label: 1
Spectators will indeed sit open-mouthed before the screen , not screaming but yawning .
true label: -1
predicted label: 1
This thing is just garbage .
true label: -1
predicted label: 1
Auto Focus is not your standard Hollywood bio-pic .
true label: 0
predicted label: 1
It would take a complete moron to foul up a screen adaptation of Oscar Wilde 's classic satire .
true label: -1
predicted label: 1
</a:t>
            </a:r>
          </a:p>
          <a:p>
            <a:pPr lvl="0" indent="0" marL="0">
              <a:spcBef>
                <a:spcPts val="3000"/>
              </a:spcBef>
              <a:buNone/>
            </a:pPr>
            <a:r>
              <a:rPr b="1"/>
              <a:t>Improving the Model</a:t>
            </a:r>
          </a:p>
          <a:p>
            <a:pPr lvl="0" indent="-457200" marL="457200">
              <a:buAutoNum type="arabicPeriod"/>
            </a:pPr>
            <a:r>
              <a:rPr/>
              <a:t>What’s going wrong with my system?</a:t>
            </a:r>
          </a:p>
          <a:p>
            <a:pPr lvl="0" indent="-457200" marL="457200">
              <a:buAutoNum type="arabicPeriod"/>
            </a:pPr>
            <a:r>
              <a:rPr/>
              <a:t>Modify the system (featurization, scoring function, etc.)</a:t>
            </a:r>
          </a:p>
          <a:p>
            <a:pPr lvl="0" indent="-457200" marL="457200">
              <a:buAutoNum type="arabicPeriod"/>
            </a:pPr>
            <a:r>
              <a:rPr/>
              <a:t>Measure accuracy improvements, accept/reject change</a:t>
            </a:r>
          </a:p>
          <a:p>
            <a:pPr lvl="0" indent="-457200" marL="457200">
              <a:buAutoNum type="arabicPeriod"/>
            </a:pPr>
            <a:r>
              <a:rPr/>
              <a:t>Repeat from 1</a:t>
            </a:r>
          </a:p>
          <a:p>
            <a:pPr lvl="0" indent="-457200" marL="457200">
              <a:buAutoNum type="arabicPeriod"/>
            </a:pPr>
            <a:r>
              <a:rPr/>
              <a:t>Finally, when satisfied with dev accuracy, evaluate on test</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56EA-0EE0-5C81-1AF1-A90102463E6A}"/>
              </a:ext>
            </a:extLst>
          </p:cNvPr>
          <p:cNvSpPr>
            <a:spLocks noGrp="1"/>
          </p:cNvSpPr>
          <p:nvPr>
            <p:ph type="title"/>
          </p:nvPr>
        </p:nvSpPr>
        <p:spPr/>
        <p:txBody>
          <a:bodyPr/>
          <a:lstStyle/>
          <a:p>
            <a:pPr lvl="0" indent="0" marL="0">
              <a:buNone/>
            </a:pPr>
            <a:r>
              <a:rPr/>
              <a:t>Extreme or Rare Cases</a:t>
            </a:r>
          </a:p>
        </p:txBody>
      </p:sp>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Linguistic Barriers</a:t>
            </a:r>
          </a:p>
          <a:p>
            <a:pPr lvl="0"/>
            <a:r>
              <a:rPr/>
              <a:t>Low-frequency Words</a:t>
            </a:r>
          </a:p>
          <a:p>
            <a:pPr lvl="0"/>
            <a:r>
              <a:rPr/>
              <a:t>Conjugation</a:t>
            </a:r>
          </a:p>
          <a:p>
            <a:pPr lvl="0"/>
            <a:r>
              <a:rPr/>
              <a:t>Negation</a:t>
            </a:r>
          </a:p>
          <a:p>
            <a:pPr lvl="0"/>
            <a:r>
              <a:rPr/>
              <a:t>Metaphor</a:t>
            </a:r>
          </a:p>
          <a:p>
            <a:pPr lvl="0"/>
            <a:r>
              <a:rPr/>
              <a:t>Analogy</a:t>
            </a:r>
          </a:p>
          <a:p>
            <a:pPr lvl="0"/>
            <a:r>
              <a:rPr/>
              <a:t>Symbolic Languages</a:t>
            </a:r>
          </a:p>
          <a:p>
            <a:pPr lvl="0" indent="0" marL="1270000">
              <a:buNone/>
            </a:pPr>
            <a:r>
              <a:rPr sz="2000" b="1"/>
              <a:t>Tip</a:t>
            </a:r>
          </a:p>
          <a:p>
            <a:pPr lvl="0" indent="0" marL="1270000">
              <a:buNone/>
            </a:pPr>
            <a:r>
              <a:rPr sz="2000"/>
              <a:t>Can we think of solutions for these?</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C0B0-BBFF-D266-F6CB-C0F9CB82E1CD}"/>
              </a:ext>
            </a:extLst>
          </p:cNvPr>
          <p:cNvSpPr>
            <a:spLocks noGrp="1"/>
          </p:cNvSpPr>
          <p:nvPr>
            <p:ph type="title"/>
          </p:nvPr>
        </p:nvSpPr>
        <p:spPr>
          <a:xfrm>
            <a:off x="839788" y="457200"/>
            <a:ext cx="3932237" cy="1600200"/>
          </a:xfrm>
        </p:spPr>
        <p:txBody>
          <a:bodyPr/>
          <a:lstStyle/>
          <a:p>
            <a:pPr lvl="0" indent="0" marL="0">
              <a:buNone/>
            </a:pPr>
            <a:r>
              <a:rPr/>
              <a:t>Probabilistic Topic Modeling</a:t>
            </a:r>
          </a:p>
        </p:txBody>
      </p:sp>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Probabilistic Topic Modeling</a:t>
            </a:r>
          </a:p>
        </p:txBody>
      </p:sp>
      <p:pic>
        <p:nvPicPr>
          <p:cNvPr descr="M01_lecture02_figures/Probabilistic-Topic-Modeling.png" id="0" name="Picture 1"/>
          <p:cNvPicPr>
            <a:picLocks noGrp="1" noChangeAspect="1"/>
          </p:cNvPicPr>
          <p:nvPr/>
        </p:nvPicPr>
        <p:blipFill>
          <a:blip r:embed="rId2"/>
          <a:stretch>
            <a:fillRect/>
          </a:stretch>
        </p:blipFill>
        <p:spPr bwMode="auto">
          <a:xfrm>
            <a:off x="5181600" y="1511300"/>
            <a:ext cx="6172200" cy="3276600"/>
          </a:xfrm>
          <a:prstGeom prst="rect">
            <a:avLst/>
          </a:prstGeom>
          <a:noFill/>
          <a:ln w="9525">
            <a:noFill/>
            <a:headEnd/>
            <a:tailEnd/>
          </a:ln>
        </p:spPr>
      </p:pic>
      <p:sp>
        <p:nvSpPr>
          <p:cNvPr id="1" name="TextBox 3"/>
          <p:cNvSpPr txBox="1"/>
          <p:nvPr/>
        </p:nvSpPr>
        <p:spPr>
          <a:xfrm>
            <a:off x="5181600" y="5334000"/>
            <a:ext cx="6172200" cy="508000"/>
          </a:xfrm>
          <a:prstGeom prst="rect">
            <a:avLst/>
          </a:prstGeom>
          <a:noFill/>
        </p:spPr>
        <p:txBody>
          <a:bodyPr/>
          <a:lstStyle/>
          <a:p>
            <a:pPr lvl="0" indent="0" marL="0" algn="ctr">
              <a:buNone/>
            </a:pPr>
            <a:r>
              <a:rPr b="1"/>
              <a:t>Figure</a:t>
            </a:r>
            <a:r>
              <a:rPr/>
              <a:t> 7</a:t>
            </a:r>
            <a:r>
              <a:rPr b="1"/>
              <a:t>.</a:t>
            </a:r>
            <a:r>
              <a:rPr/>
              <a:t> Probabilistic Topic Modeling</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Machine Learning</a:t>
                </a:r>
              </a:p>
              <a:p>
                <a:pPr lvl="0"/>
                <a:r>
                  <a:rPr/>
                  <a:t>We want to estimate a function that will predict the label of a given text relatively well.</a:t>
                </a:r>
              </a:p>
              <a:p>
                <a:pPr lvl="0"/>
                <a:r>
                  <a:rPr/>
                  <a:t>The function </a:t>
                </a:r>
                <a14:m>
                  <m:oMath xmlns:m="http://schemas.openxmlformats.org/officeDocument/2006/math">
                    <m:r>
                      <m:t>f</m:t>
                    </m:r>
                    <m:d>
                      <m:dPr>
                        <m:begChr m:val="("/>
                        <m:sepChr m:val=""/>
                        <m:endChr m:val=")"/>
                        <m:grow/>
                      </m:dPr>
                      <m:e>
                        <m:r>
                          <m:t>x</m:t>
                        </m:r>
                      </m:e>
                    </m:d>
                  </m:oMath>
                </a14:m>
                <a:r>
                  <a:rPr/>
                  <a:t> can be linear or non-linear.</a:t>
                </a:r>
              </a:p>
              <a:p>
                <a:pPr lvl="0"/>
                <a:r>
                  <a:rPr/>
                  <a:t>It can be defined by humans or learned from data.</a:t>
                </a:r>
              </a:p>
            </p:txBody>
          </p:sp>
        </mc:Choice>
      </mc:AlternateContent>
      <p:pic>
        <p:nvPicPr>
          <p:cNvPr descr="M01_lecture02_figures/MLsteps.png" id="0" name="Picture 1"/>
          <p:cNvPicPr>
            <a:picLocks noGrp="1" noChangeAspect="1"/>
          </p:cNvPicPr>
          <p:nvPr/>
        </p:nvPicPr>
        <p:blipFill>
          <a:blip r:embed="rId2"/>
          <a:stretch>
            <a:fillRect/>
          </a:stretch>
        </p:blipFill>
        <p:spPr bwMode="auto">
          <a:xfrm>
            <a:off x="5181600" y="2489200"/>
            <a:ext cx="6172200" cy="1346200"/>
          </a:xfrm>
          <a:prstGeom prst="rect">
            <a:avLst/>
          </a:prstGeom>
          <a:noFill/>
          <a:ln w="9525">
            <a:noFill/>
            <a:headEnd/>
            <a:tailEnd/>
          </a:ln>
        </p:spPr>
      </p:pic>
      <p:sp>
        <p:nvSpPr>
          <p:cNvPr id="1" name="TextBox 3"/>
          <p:cNvSpPr txBox="1"/>
          <p:nvPr/>
        </p:nvSpPr>
        <p:spPr>
          <a:xfrm>
            <a:off x="5181600" y="5334000"/>
            <a:ext cx="6172200" cy="508000"/>
          </a:xfrm>
          <a:prstGeom prst="rect">
            <a:avLst/>
          </a:prstGeom>
          <a:noFill/>
        </p:spPr>
        <p:txBody>
          <a:bodyPr/>
          <a:lstStyle/>
          <a:p>
            <a:pPr lvl="0" indent="0" marL="0" algn="ctr">
              <a:buNone/>
            </a:pPr>
            <a:r>
              <a:rPr b="1"/>
              <a:t>Figure</a:t>
            </a:r>
            <a:r>
              <a:rPr/>
              <a:t> 8</a:t>
            </a:r>
            <a:r>
              <a:rPr b="1"/>
              <a:t>.</a:t>
            </a:r>
            <a:r>
              <a:rPr/>
              <a:t> Machine Learning</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C0B0-BBFF-D266-F6CB-C0F9CB82E1CD}"/>
              </a:ext>
            </a:extLst>
          </p:cNvPr>
          <p:cNvSpPr>
            <a:spLocks noGrp="1"/>
          </p:cNvSpPr>
          <p:nvPr>
            <p:ph type="title"/>
          </p:nvPr>
        </p:nvSpPr>
        <p:spPr>
          <a:xfrm>
            <a:off x="839788" y="457200"/>
            <a:ext cx="3932237" cy="1600200"/>
          </a:xfrm>
        </p:spPr>
        <p:txBody>
          <a:bodyPr/>
          <a:lstStyle/>
          <a:p>
            <a:pPr lvl="0" indent="0" marL="0">
              <a:buNone/>
            </a:pPr>
            <a:r>
              <a:rPr/>
              <a:t>Bag of Words approach</a:t>
            </a:r>
          </a:p>
        </p:txBody>
      </p:sp>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What is Bag of Words?</a:t>
            </a:r>
          </a:p>
          <a:p>
            <a:pPr lvl="0"/>
            <a:r>
              <a:rPr/>
              <a:t>Text is treated as a </a:t>
            </a:r>
            <a:r>
              <a:rPr b="1"/>
              <a:t>collection (bag)</a:t>
            </a:r>
            <a:r>
              <a:rPr/>
              <a:t> of words</a:t>
            </a:r>
          </a:p>
          <a:p>
            <a:pPr lvl="0"/>
            <a:r>
              <a:rPr/>
              <a:t>Word order is discarded</a:t>
            </a:r>
          </a:p>
          <a:p>
            <a:pPr lvl="0"/>
            <a:r>
              <a:rPr/>
              <a:t>Each document becomes a </a:t>
            </a:r>
            <a:r>
              <a:rPr b="1"/>
              <a:t>vector of word counts</a:t>
            </a:r>
          </a:p>
        </p:txBody>
      </p:sp>
      <p:pic>
        <p:nvPicPr>
          <p:cNvPr descr="M01_lecture02_figures/bag-of-words.png" id="0" name="Picture 1"/>
          <p:cNvPicPr>
            <a:picLocks noGrp="1" noChangeAspect="1"/>
          </p:cNvPicPr>
          <p:nvPr/>
        </p:nvPicPr>
        <p:blipFill>
          <a:blip r:embed="rId2"/>
          <a:stretch>
            <a:fillRect/>
          </a:stretch>
        </p:blipFill>
        <p:spPr bwMode="auto">
          <a:xfrm>
            <a:off x="5181600" y="1244600"/>
            <a:ext cx="6172200" cy="3822700"/>
          </a:xfrm>
          <a:prstGeom prst="rect">
            <a:avLst/>
          </a:prstGeom>
          <a:noFill/>
          <a:ln w="9525">
            <a:noFill/>
            <a:headEnd/>
            <a:tailEnd/>
          </a:ln>
        </p:spPr>
      </p:pic>
      <p:sp>
        <p:nvSpPr>
          <p:cNvPr id="1" name="TextBox 3"/>
          <p:cNvSpPr txBox="1"/>
          <p:nvPr/>
        </p:nvSpPr>
        <p:spPr>
          <a:xfrm>
            <a:off x="5181600" y="5334000"/>
            <a:ext cx="6172200" cy="508000"/>
          </a:xfrm>
          <a:prstGeom prst="rect">
            <a:avLst/>
          </a:prstGeom>
          <a:noFill/>
        </p:spPr>
        <p:txBody>
          <a:bodyPr/>
          <a:lstStyle/>
          <a:p>
            <a:pPr lvl="0" indent="0" marL="0" algn="ctr">
              <a:buNone/>
            </a:pPr>
            <a:r>
              <a:rPr b="1"/>
              <a:t>Figure</a:t>
            </a:r>
            <a:r>
              <a:rPr/>
              <a:t> 9</a:t>
            </a:r>
            <a:r>
              <a:rPr b="1"/>
              <a:t>.</a:t>
            </a:r>
            <a:r>
              <a:rPr/>
              <a:t> Bag of Words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Why We Need Bag of Words</a:t>
            </a:r>
          </a:p>
          <a:p>
            <a:pPr lvl="0"/>
            <a:r>
              <a:rPr/>
              <a:t>Machines do not understand text</a:t>
            </a:r>
          </a:p>
          <a:p>
            <a:pPr lvl="0"/>
            <a:r>
              <a:rPr/>
              <a:t>Models require </a:t>
            </a:r>
            <a:r>
              <a:rPr b="1"/>
              <a:t>fixed-length numeric vectors</a:t>
            </a:r>
          </a:p>
          <a:p>
            <a:pPr lvl="0"/>
            <a:r>
              <a:rPr/>
              <a:t>Bag of Words is the </a:t>
            </a:r>
            <a:r>
              <a:rPr b="1"/>
              <a:t>first workable bridge</a:t>
            </a:r>
            <a:r>
              <a:rPr/>
              <a:t> between language and math</a:t>
            </a:r>
          </a:p>
          <a:p>
            <a:pPr lvl="0" indent="0" marL="1270000">
              <a:buNone/>
            </a:pPr>
            <a:r>
              <a:rPr sz="2000"/>
              <a:t>“Meaning is ignored; frequency is preserved.”</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Text Cleaning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indent="0" marL="1270000">
              <a:buNone/>
            </a:pPr>
            <a:r>
              <a:rPr sz="2000" b="1"/>
              <a:t>None</a:t>
            </a:r>
          </a:p>
          <a:p>
            <a:pPr lvl="0" indent="0" marL="1270000">
              <a:buNone/>
            </a:pPr>
            <a:r>
              <a:rPr sz="2000"/>
              <a:t>Despite suffering a sense-of-humour failure , The Man Who Wrote Rocky does not deserve to go down with a ship as leaky as this .</a:t>
            </a:r>
          </a:p>
          <a:p>
            <a:pPr lvl="0" indent="0" marL="1270000">
              <a:buNone/>
            </a:pPr>
            <a:r>
              <a:rPr sz="2000" b="1"/>
              <a:t>None</a:t>
            </a:r>
          </a:p>
          <a:p>
            <a:pPr lvl="0" indent="0" marL="1270000">
              <a:buNone/>
            </a:pPr>
            <a:r>
              <a:rPr sz="2000"/>
              <a:t>despite suffering a sense of humour failure the man who wrote rocky does not deserve to go down with a ship as leaky as this</a:t>
            </a:r>
          </a:p>
        </p:txBody>
      </p:sp>
      <p:sp>
        <p:nvSpPr>
          <p:cNvPr id="4" name="Content Placeholder 3">
            <a:extLst>
              <a:ext uri="{FF2B5EF4-FFF2-40B4-BE49-F238E27FC236}">
                <a16:creationId xmlns:a16="http://schemas.microsoft.com/office/drawing/2014/main" id="{38502399-0D40-0F1A-A770-6D3B06F65372}"/>
              </a:ext>
            </a:extLst>
          </p:cNvPr>
          <p:cNvSpPr>
            <a:spLocks noGrp="1"/>
          </p:cNvSpPr>
          <p:nvPr>
            <p:ph idx="2" sz="half"/>
          </p:nvPr>
        </p:nvSpPr>
        <p:spPr/>
        <p:txBody>
          <a:bodyPr/>
          <a:lstStyle/>
          <a:p>
            <a:pPr lvl="0"/>
            <a:r>
              <a:rPr/>
              <a:t>Lowercasing</a:t>
            </a:r>
          </a:p>
          <a:p>
            <a:pPr lvl="0"/>
            <a:r>
              <a:rPr/>
              <a:t>Removing punctuation</a:t>
            </a:r>
          </a:p>
          <a:p>
            <a:pPr lvl="0"/>
            <a:r>
              <a:rPr/>
              <a:t>Removing numbers</a:t>
            </a:r>
          </a:p>
          <a:p>
            <a:pPr lvl="0"/>
            <a:r>
              <a:rPr/>
              <a:t>Removing stopwords (optional)</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Stanford Text Corpus Import</a:t>
                </a:r>
              </a:p>
              <a:p>
                <a:pPr lvl="0" indent="0">
                  <a:buNone/>
                </a:pPr>
                <a:r>
                  <a:rPr>
                    <a:solidFill>
                      <a:srgbClr val="00769E"/>
                    </a:solidFill>
                    <a:latin typeface="Roboto"/>
                  </a:rPr>
                  <a:t>import</a:t>
                </a:r>
                <a:r>
                  <a:rPr>
                    <a:solidFill>
                      <a:srgbClr val="003B4F"/>
                    </a:solidFill>
                    <a:latin typeface="Roboto"/>
                  </a:rPr>
                  <a:t> random</a:t>
                </a:r>
                <a:br/>
                <a:br/>
                <a:r>
                  <a:rPr b="1">
                    <a:solidFill>
                      <a:srgbClr val="003B4F"/>
                    </a:solidFill>
                    <a:latin typeface="Roboto"/>
                  </a:rPr>
                  <a:t>def</a:t>
                </a:r>
                <a:r>
                  <a:rPr>
                    <a:solidFill>
                      <a:srgbClr val="003B4F"/>
                    </a:solidFill>
                    <a:latin typeface="Roboto"/>
                  </a:rPr>
                  <a:t> sample_sentences(x, y, n</a:t>
                </a:r>
                <a:r>
                  <a:rPr>
                    <a:solidFill>
                      <a:srgbClr val="5E5E5E"/>
                    </a:solidFill>
                    <a:latin typeface="Roboto"/>
                  </a:rPr>
                  <a:t>=</a:t>
                </a:r>
                <a:r>
                  <a:rPr>
                    <a:solidFill>
                      <a:srgbClr val="AD0000"/>
                    </a:solidFill>
                    <a:latin typeface="Roboto"/>
                  </a:rPr>
                  <a:t>4</a:t>
                </a:r>
                <a:r>
                  <a:rPr>
                    <a:solidFill>
                      <a:srgbClr val="003B4F"/>
                    </a:solidFill>
                    <a:latin typeface="Roboto"/>
                  </a:rPr>
                  <a:t>, seed</a:t>
                </a:r>
                <a:r>
                  <a:rPr>
                    <a:solidFill>
                      <a:srgbClr val="5E5E5E"/>
                    </a:solidFill>
                    <a:latin typeface="Roboto"/>
                  </a:rPr>
                  <a:t>=</a:t>
                </a:r>
                <a:r>
                  <a:rPr>
                    <a:solidFill>
                      <a:srgbClr val="AD0000"/>
                    </a:solidFill>
                    <a:latin typeface="Roboto"/>
                  </a:rPr>
                  <a:t>42</a:t>
                </a:r>
                <a:r>
                  <a:rPr>
                    <a:solidFill>
                      <a:srgbClr val="003B4F"/>
                    </a:solidFill>
                    <a:latin typeface="Roboto"/>
                  </a:rPr>
                  <a:t>):</a:t>
                </a:r>
                <a:br/>
                <a:r>
                  <a:rPr>
                    <a:solidFill>
                      <a:srgbClr val="003B4F"/>
                    </a:solidFill>
                    <a:latin typeface="Roboto"/>
                  </a:rPr>
                  <a:t>    random.seed(seed)</a:t>
                </a:r>
                <a:br/>
                <a:r>
                  <a:rPr>
                    <a:solidFill>
                      <a:srgbClr val="003B4F"/>
                    </a:solidFill>
                    <a:latin typeface="Roboto"/>
                  </a:rPr>
                  <a:t>    idx </a:t>
                </a:r>
                <a:r>
                  <a:rPr>
                    <a:solidFill>
                      <a:srgbClr val="5E5E5E"/>
                    </a:solidFill>
                    <a:latin typeface="Roboto"/>
                  </a:rPr>
                  <a:t>=</a:t>
                </a:r>
                <a:r>
                  <a:rPr>
                    <a:solidFill>
                      <a:srgbClr val="003B4F"/>
                    </a:solidFill>
                    <a:latin typeface="Roboto"/>
                  </a:rPr>
                  <a:t> random.sample(range(len(x)), n)</a:t>
                </a:r>
                <a:br/>
                <a:r>
                  <a:rPr>
                    <a:solidFill>
                      <a:srgbClr val="003B4F"/>
                    </a:solidFill>
                    <a:latin typeface="Roboto"/>
                  </a:rPr>
                  <a:t>    </a:t>
                </a:r>
                <a:r>
                  <a:rPr b="1">
                    <a:solidFill>
                      <a:srgbClr val="003B4F"/>
                    </a:solidFill>
                    <a:latin typeface="Roboto"/>
                  </a:rPr>
                  <a:t>return</a:t>
                </a:r>
                <a:r>
                  <a:rPr>
                    <a:solidFill>
                      <a:srgbClr val="003B4F"/>
                    </a:solidFill>
                    <a:latin typeface="Roboto"/>
                  </a:rPr>
                  <a:t> [(y[i], x[i]) </a:t>
                </a:r>
                <a:r>
                  <a:rPr b="1">
                    <a:solidFill>
                      <a:srgbClr val="003B4F"/>
                    </a:solidFill>
                    <a:latin typeface="Roboto"/>
                  </a:rPr>
                  <a:t>for</a:t>
                </a:r>
                <a:r>
                  <a:rPr>
                    <a:solidFill>
                      <a:srgbClr val="003B4F"/>
                    </a:solidFill>
                    <a:latin typeface="Roboto"/>
                  </a:rPr>
                  <a:t> i </a:t>
                </a:r>
                <a:r>
                  <a:rPr b="1">
                    <a:solidFill>
                      <a:srgbClr val="003B4F"/>
                    </a:solidFill>
                    <a:latin typeface="Roboto"/>
                  </a:rPr>
                  <a:t>in</a:t>
                </a:r>
                <a:r>
                  <a:rPr>
                    <a:solidFill>
                      <a:srgbClr val="003B4F"/>
                    </a:solidFill>
                    <a:latin typeface="Roboto"/>
                  </a:rPr>
                  <a:t> idx]</a:t>
                </a:r>
                <a:br/>
                <a:br/>
                <a:r>
                  <a:rPr>
                    <a:solidFill>
                      <a:srgbClr val="003B4F"/>
                    </a:solidFill>
                    <a:latin typeface="Roboto"/>
                  </a:rPr>
                  <a:t>samples </a:t>
                </a:r>
                <a:r>
                  <a:rPr>
                    <a:solidFill>
                      <a:srgbClr val="5E5E5E"/>
                    </a:solidFill>
                    <a:latin typeface="Roboto"/>
                  </a:rPr>
                  <a:t>=</a:t>
                </a:r>
                <a:r>
                  <a:rPr>
                    <a:solidFill>
                      <a:srgbClr val="003B4F"/>
                    </a:solidFill>
                    <a:latin typeface="Roboto"/>
                  </a:rPr>
                  <a:t> sample_sentences(x_train, y_train, n</a:t>
                </a:r>
                <a:r>
                  <a:rPr>
                    <a:solidFill>
                      <a:srgbClr val="5E5E5E"/>
                    </a:solidFill>
                    <a:latin typeface="Roboto"/>
                  </a:rPr>
                  <a:t>=</a:t>
                </a:r>
                <a:r>
                  <a:rPr>
                    <a:solidFill>
                      <a:srgbClr val="AD0000"/>
                    </a:solidFill>
                    <a:latin typeface="Roboto"/>
                  </a:rPr>
                  <a:t>4</a:t>
                </a:r>
                <a:r>
                  <a:rPr>
                    <a:solidFill>
                      <a:srgbClr val="003B4F"/>
                    </a:solidFill>
                    <a:latin typeface="Roboto"/>
                  </a:rPr>
                  <a:t>)</a:t>
                </a:r>
                <a:br/>
                <a:br/>
                <a:r>
                  <a:rPr b="1">
                    <a:solidFill>
                      <a:srgbClr val="003B4F"/>
                    </a:solidFill>
                    <a:latin typeface="Roboto"/>
                  </a:rPr>
                  <a:t>for</a:t>
                </a:r>
                <a:r>
                  <a:rPr>
                    <a:solidFill>
                      <a:srgbClr val="003B4F"/>
                    </a:solidFill>
                    <a:latin typeface="Roboto"/>
                  </a:rPr>
                  <a:t> i, (label, text) </a:t>
                </a:r>
                <a:r>
                  <a:rPr b="1">
                    <a:solidFill>
                      <a:srgbClr val="003B4F"/>
                    </a:solidFill>
                    <a:latin typeface="Roboto"/>
                  </a:rPr>
                  <a:t>in</a:t>
                </a:r>
                <a:r>
                  <a:rPr>
                    <a:solidFill>
                      <a:srgbClr val="003B4F"/>
                    </a:solidFill>
                    <a:latin typeface="Roboto"/>
                  </a:rPr>
                  <a:t> enumerate(samples, </a:t>
                </a:r>
                <a:r>
                  <a:rPr>
                    <a:solidFill>
                      <a:srgbClr val="AD0000"/>
                    </a:solidFill>
                    <a:latin typeface="Roboto"/>
                  </a:rPr>
                  <a:t>1</a:t>
                </a:r>
                <a:r>
                  <a:rPr>
                    <a:solidFill>
                      <a:srgbClr val="003B4F"/>
                    </a:solidFill>
                    <a:latin typeface="Roboto"/>
                  </a:rPr>
                  <a:t>):</a:t>
                </a:r>
                <a:br/>
                <a:r>
                  <a:rPr>
                    <a:solidFill>
                      <a:srgbClr val="003B4F"/>
                    </a:solidFill>
                    <a:latin typeface="Roboto"/>
                  </a:rPr>
                  <a:t>    print(</a:t>
                </a:r>
                <a:r>
                  <a:rPr>
                    <a:solidFill>
                      <a:srgbClr val="20794D"/>
                    </a:solidFill>
                    <a:latin typeface="Roboto"/>
                  </a:rPr>
                  <a:t>f"S</a:t>
                </a:r>
                <a:r>
                  <a:rPr>
                    <a:solidFill>
                      <a:srgbClr val="5E5E5E"/>
                    </a:solidFill>
                    <a:latin typeface="Roboto"/>
                  </a:rPr>
                  <a:t>{</a:t>
                </a:r>
                <a:r>
                  <a:rPr>
                    <a:solidFill>
                      <a:srgbClr val="003B4F"/>
                    </a:solidFill>
                    <a:latin typeface="Roboto"/>
                  </a:rPr>
                  <a:t>i</a:t>
                </a:r>
                <a:r>
                  <a:rPr>
                    <a:solidFill>
                      <a:srgbClr val="5E5E5E"/>
                    </a:solidFill>
                    <a:latin typeface="Roboto"/>
                  </a:rPr>
                  <a:t>}</a:t>
                </a:r>
                <a:r>
                  <a:rPr>
                    <a:solidFill>
                      <a:srgbClr val="20794D"/>
                    </a:solidFill>
                    <a:latin typeface="Roboto"/>
                  </a:rPr>
                  <a:t> [label=</a:t>
                </a:r>
                <a:r>
                  <a:rPr>
                    <a:solidFill>
                      <a:srgbClr val="5E5E5E"/>
                    </a:solidFill>
                    <a:latin typeface="Roboto"/>
                  </a:rPr>
                  <a:t>{</a:t>
                </a:r>
                <a:r>
                  <a:rPr>
                    <a:solidFill>
                      <a:srgbClr val="003B4F"/>
                    </a:solidFill>
                    <a:latin typeface="Roboto"/>
                  </a:rPr>
                  <a:t>label</a:t>
                </a:r>
                <a:r>
                  <a:rPr>
                    <a:solidFill>
                      <a:srgbClr val="5E5E5E"/>
                    </a:solidFill>
                    <a:latin typeface="Roboto"/>
                  </a:rPr>
                  <a:t>}</a:t>
                </a:r>
                <a:r>
                  <a:rPr>
                    <a:solidFill>
                      <a:srgbClr val="20794D"/>
                    </a:solidFill>
                    <a:latin typeface="Roboto"/>
                  </a:rPr>
                  <a:t>]: </a:t>
                </a:r>
                <a:r>
                  <a:rPr>
                    <a:solidFill>
                      <a:srgbClr val="5E5E5E"/>
                    </a:solidFill>
                    <a:latin typeface="Roboto"/>
                  </a:rPr>
                  <a:t>{</a:t>
                </a:r>
                <a:r>
                  <a:rPr>
                    <a:solidFill>
                      <a:srgbClr val="003B4F"/>
                    </a:solidFill>
                    <a:latin typeface="Roboto"/>
                  </a:rPr>
                  <a:t>text</a:t>
                </a:r>
                <a:r>
                  <a:rPr>
                    <a:solidFill>
                      <a:srgbClr val="5E5E5E"/>
                    </a:solidFill>
                    <a:latin typeface="Roboto"/>
                  </a:rPr>
                  <a:t>}</a:t>
                </a:r>
                <a:r>
                  <a:rPr>
                    <a:solidFill>
                      <a:srgbClr val="20794D"/>
                    </a:solidFill>
                    <a:latin typeface="Roboto"/>
                  </a:rPr>
                  <a:t>"</a:t>
                </a:r>
                <a:r>
                  <a:rPr>
                    <a:solidFill>
                      <a:srgbClr val="003B4F"/>
                    </a:solidFill>
                    <a:latin typeface="Roboto"/>
                  </a:rPr>
                  <a:t>)</a:t>
                </a:r>
              </a:p>
              <a:p>
                <a:pPr lvl="0" indent="0">
                  <a:buNone/>
                </a:pPr>
                <a:r>
                  <a:rPr>
                    <a:latin typeface="Roboto"/>
                  </a:rPr>
                  <a:t>S1 [label=1]: With Dickens ' words and writer-director Douglas McGrath 's even-toned direction , a ripping good yarn is told .
S2 [label=0]: Maybe Thomas Wolfe was right : You ca n't go home again .
S3 [label=-1]: Despite suffering a sense-of-humour failure , The Man Who Wrote Rocky does not deserve to go down with a ship as leaky as this .
S4 [label=1]: It will guarantee to have you leaving the theater with a smile on your face .</a:t>
                </a:r>
              </a:p>
              <a:p>
                <a:pPr lvl="0"/>
                <a:r>
                  <a:rPr/>
                  <a:t>Import all documents in the corpus.</a:t>
                </a:r>
              </a:p>
              <a:p>
                <a:pPr lvl="0"/>
                <a:r>
                  <a:rPr/>
                  <a:t>Make sure they are stored in the right format.</a:t>
                </a:r>
              </a:p>
              <a:p>
                <a:pPr lvl="0" indent="0" marL="0">
                  <a:spcBef>
                    <a:spcPts val="3000"/>
                  </a:spcBef>
                  <a:buNone/>
                </a:pPr>
                <a:r>
                  <a:rPr b="1"/>
                  <a:t>Tokenization</a:t>
                </a:r>
              </a:p>
              <a:p>
                <a:pPr lvl="0"/>
                <a:r>
                  <a:rPr/>
                  <a:t>Breaking text into units</a:t>
                </a:r>
              </a:p>
              <a:p>
                <a:pPr lvl="1"/>
                <a:r>
                  <a:rPr/>
                  <a:t>Split text into tokens (usually words)</a:t>
                </a:r>
              </a:p>
              <a:p>
                <a:pPr lvl="1"/>
                <a:r>
                  <a:rPr/>
                  <a:t>Simple whitespace tokenization is often enough</a:t>
                </a:r>
              </a:p>
              <a:p>
                <a:pPr lvl="1"/>
                <a:r>
                  <a:rPr/>
                  <a:t>More advanced methods exist (e.g., subword tokenization)</a:t>
                </a:r>
              </a:p>
              <a:p>
                <a:pPr lvl="1"/>
                <a:r>
                  <a:rPr/>
                  <a:t>Tokens are the </a:t>
                </a:r>
                <a:r>
                  <a:rPr b="1"/>
                  <a:t>building blocks</a:t>
                </a:r>
                <a:r>
                  <a:rPr/>
                  <a:t> for Bag of Words</a:t>
                </a:r>
              </a:p>
              <a:p>
                <a:pPr lvl="1"/>
                <a:r>
                  <a:rPr/>
                  <a:t>Example: “I love NLP!” </a:t>
                </a:r>
                <a14:m>
                  <m:oMath xmlns:m="http://schemas.openxmlformats.org/officeDocument/2006/math">
                    <m:r>
                      <m:rPr>
                        <m:sty m:val="p"/>
                      </m:rPr>
                      <m:t>→</m:t>
                    </m:r>
                  </m:oMath>
                </a14:m>
                <a:r>
                  <a:rPr/>
                  <a:t> [“I”, “love”, “NLP”]</a:t>
                </a:r>
              </a:p>
            </p:txBody>
          </p:sp>
        </mc:Choice>
      </mc:AlternateContent>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Building </a:t>
            </a:r>
            <a:r>
              <a:rPr b="1">
                <a:latin typeface="Roboto"/>
              </a:rPr>
              <a:t>CountVectorizer</a:t>
            </a:r>
          </a:p>
          <a:p>
            <a:pPr lvl="0" indent="0">
              <a:buNone/>
            </a:pPr>
            <a:r>
              <a:rPr>
                <a:solidFill>
                  <a:srgbClr val="00769E"/>
                </a:solidFill>
                <a:latin typeface="Roboto"/>
              </a:rPr>
              <a:t>from</a:t>
            </a:r>
            <a:r>
              <a:rPr>
                <a:solidFill>
                  <a:srgbClr val="003B4F"/>
                </a:solidFill>
                <a:latin typeface="Roboto"/>
              </a:rPr>
              <a:t> sklearn.feature_extraction.text </a:t>
            </a:r>
            <a:r>
              <a:rPr>
                <a:solidFill>
                  <a:srgbClr val="00769E"/>
                </a:solidFill>
                <a:latin typeface="Roboto"/>
              </a:rPr>
              <a:t>import</a:t>
            </a:r>
            <a:r>
              <a:rPr>
                <a:solidFill>
                  <a:srgbClr val="003B4F"/>
                </a:solidFill>
                <a:latin typeface="Roboto"/>
              </a:rPr>
              <a:t> CountVectorizer</a:t>
            </a:r>
            <a:br/>
            <a:r>
              <a:rPr>
                <a:solidFill>
                  <a:srgbClr val="00769E"/>
                </a:solidFill>
                <a:latin typeface="Roboto"/>
              </a:rPr>
              <a:t>import</a:t>
            </a:r>
            <a:r>
              <a:rPr>
                <a:solidFill>
                  <a:srgbClr val="003B4F"/>
                </a:solidFill>
                <a:latin typeface="Roboto"/>
              </a:rPr>
              <a:t> pandas </a:t>
            </a:r>
            <a:r>
              <a:rPr>
                <a:solidFill>
                  <a:srgbClr val="00769E"/>
                </a:solidFill>
                <a:latin typeface="Roboto"/>
              </a:rPr>
              <a:t>as</a:t>
            </a:r>
            <a:r>
              <a:rPr>
                <a:solidFill>
                  <a:srgbClr val="003B4F"/>
                </a:solidFill>
                <a:latin typeface="Roboto"/>
              </a:rPr>
              <a:t> pd</a:t>
            </a:r>
            <a:br/>
            <a:br/>
            <a:r>
              <a:rPr>
                <a:solidFill>
                  <a:srgbClr val="003B4F"/>
                </a:solidFill>
                <a:latin typeface="Roboto"/>
              </a:rPr>
              <a:t>docs </a:t>
            </a:r>
            <a:r>
              <a:rPr>
                <a:solidFill>
                  <a:srgbClr val="5E5E5E"/>
                </a:solidFill>
                <a:latin typeface="Roboto"/>
              </a:rPr>
              <a:t>=</a:t>
            </a:r>
            <a:r>
              <a:rPr>
                <a:solidFill>
                  <a:srgbClr val="003B4F"/>
                </a:solidFill>
                <a:latin typeface="Roboto"/>
              </a:rPr>
              <a:t> [text </a:t>
            </a:r>
            <a:r>
              <a:rPr b="1">
                <a:solidFill>
                  <a:srgbClr val="003B4F"/>
                </a:solidFill>
                <a:latin typeface="Roboto"/>
              </a:rPr>
              <a:t>for</a:t>
            </a:r>
            <a:r>
              <a:rPr>
                <a:solidFill>
                  <a:srgbClr val="003B4F"/>
                </a:solidFill>
                <a:latin typeface="Roboto"/>
              </a:rPr>
              <a:t> _, text </a:t>
            </a:r>
            <a:r>
              <a:rPr b="1">
                <a:solidFill>
                  <a:srgbClr val="003B4F"/>
                </a:solidFill>
                <a:latin typeface="Roboto"/>
              </a:rPr>
              <a:t>in</a:t>
            </a:r>
            <a:r>
              <a:rPr>
                <a:solidFill>
                  <a:srgbClr val="003B4F"/>
                </a:solidFill>
                <a:latin typeface="Roboto"/>
              </a:rPr>
              <a:t> samples]</a:t>
            </a:r>
            <a:br/>
            <a:br/>
            <a:r>
              <a:rPr>
                <a:solidFill>
                  <a:srgbClr val="003B4F"/>
                </a:solidFill>
                <a:latin typeface="Roboto"/>
              </a:rPr>
              <a:t>vectorizer </a:t>
            </a:r>
            <a:r>
              <a:rPr>
                <a:solidFill>
                  <a:srgbClr val="5E5E5E"/>
                </a:solidFill>
                <a:latin typeface="Roboto"/>
              </a:rPr>
              <a:t>=</a:t>
            </a:r>
            <a:r>
              <a:rPr>
                <a:solidFill>
                  <a:srgbClr val="003B4F"/>
                </a:solidFill>
                <a:latin typeface="Roboto"/>
              </a:rPr>
              <a:t> CountVectorizer(</a:t>
            </a:r>
            <a:br/>
            <a:r>
              <a:rPr>
                <a:solidFill>
                  <a:srgbClr val="003B4F"/>
                </a:solidFill>
                <a:latin typeface="Roboto"/>
              </a:rPr>
              <a:t>    lowercase</a:t>
            </a:r>
            <a:r>
              <a:rPr>
                <a:solidFill>
                  <a:srgbClr val="5E5E5E"/>
                </a:solidFill>
                <a:latin typeface="Roboto"/>
              </a:rPr>
              <a:t>=</a:t>
            </a:r>
            <a:r>
              <a:rPr>
                <a:solidFill>
                  <a:srgbClr val="111111"/>
                </a:solidFill>
                <a:latin typeface="Roboto"/>
              </a:rPr>
              <a:t>True</a:t>
            </a:r>
            <a:r>
              <a:rPr>
                <a:solidFill>
                  <a:srgbClr val="003B4F"/>
                </a:solidFill>
                <a:latin typeface="Roboto"/>
              </a:rPr>
              <a:t>,</a:t>
            </a:r>
            <a:br/>
            <a:r>
              <a:rPr>
                <a:solidFill>
                  <a:srgbClr val="003B4F"/>
                </a:solidFill>
                <a:latin typeface="Roboto"/>
              </a:rPr>
              <a:t>    stop_words</a:t>
            </a:r>
            <a:r>
              <a:rPr>
                <a:solidFill>
                  <a:srgbClr val="5E5E5E"/>
                </a:solidFill>
                <a:latin typeface="Roboto"/>
              </a:rPr>
              <a:t>=</a:t>
            </a:r>
            <a:r>
              <a:rPr>
                <a:solidFill>
                  <a:srgbClr val="111111"/>
                </a:solidFill>
                <a:latin typeface="Roboto"/>
              </a:rPr>
              <a:t>None</a:t>
            </a:r>
            <a:r>
              <a:rPr>
                <a:solidFill>
                  <a:srgbClr val="003B4F"/>
                </a:solidFill>
                <a:latin typeface="Roboto"/>
              </a:rPr>
              <a:t>   </a:t>
            </a:r>
            <a:r>
              <a:rPr>
                <a:solidFill>
                  <a:srgbClr val="5E5E5E"/>
                </a:solidFill>
                <a:latin typeface="Roboto"/>
              </a:rPr>
              <a:t># keep everything for teaching clarity</a:t>
            </a:r>
            <a:br/>
            <a:r>
              <a:rPr>
                <a:solidFill>
                  <a:srgbClr val="003B4F"/>
                </a:solidFill>
                <a:latin typeface="Roboto"/>
              </a:rPr>
              <a:t>)</a:t>
            </a:r>
            <a:br/>
            <a:br/>
            <a:r>
              <a:rPr>
                <a:solidFill>
                  <a:srgbClr val="003B4F"/>
                </a:solidFill>
                <a:latin typeface="Roboto"/>
              </a:rPr>
              <a:t>X </a:t>
            </a:r>
            <a:r>
              <a:rPr>
                <a:solidFill>
                  <a:srgbClr val="5E5E5E"/>
                </a:solidFill>
                <a:latin typeface="Roboto"/>
              </a:rPr>
              <a:t>=</a:t>
            </a:r>
            <a:r>
              <a:rPr>
                <a:solidFill>
                  <a:srgbClr val="003B4F"/>
                </a:solidFill>
                <a:latin typeface="Roboto"/>
              </a:rPr>
              <a:t> vectorizer.fit_transform(docs)</a:t>
            </a:r>
            <a:br/>
            <a:br/>
            <a:r>
              <a:rPr>
                <a:solidFill>
                  <a:srgbClr val="003B4F"/>
                </a:solidFill>
                <a:latin typeface="Roboto"/>
              </a:rPr>
              <a:t>bow_df </a:t>
            </a:r>
            <a:r>
              <a:rPr>
                <a:solidFill>
                  <a:srgbClr val="5E5E5E"/>
                </a:solidFill>
                <a:latin typeface="Roboto"/>
              </a:rPr>
              <a:t>=</a:t>
            </a:r>
            <a:r>
              <a:rPr>
                <a:solidFill>
                  <a:srgbClr val="003B4F"/>
                </a:solidFill>
                <a:latin typeface="Roboto"/>
              </a:rPr>
              <a:t> pd.DataFrame(</a:t>
            </a:r>
            <a:br/>
            <a:r>
              <a:rPr>
                <a:solidFill>
                  <a:srgbClr val="003B4F"/>
                </a:solidFill>
                <a:latin typeface="Roboto"/>
              </a:rPr>
              <a:t>    X.toarray(),</a:t>
            </a:r>
            <a:br/>
            <a:r>
              <a:rPr>
                <a:solidFill>
                  <a:srgbClr val="003B4F"/>
                </a:solidFill>
                <a:latin typeface="Roboto"/>
              </a:rPr>
              <a:t>    columns</a:t>
            </a:r>
            <a:r>
              <a:rPr>
                <a:solidFill>
                  <a:srgbClr val="5E5E5E"/>
                </a:solidFill>
                <a:latin typeface="Roboto"/>
              </a:rPr>
              <a:t>=</a:t>
            </a:r>
            <a:r>
              <a:rPr>
                <a:solidFill>
                  <a:srgbClr val="003B4F"/>
                </a:solidFill>
                <a:latin typeface="Roboto"/>
              </a:rPr>
              <a:t>vectorizer.get_feature_names_out(),</a:t>
            </a:r>
            <a:br/>
            <a:r>
              <a:rPr>
                <a:solidFill>
                  <a:srgbClr val="003B4F"/>
                </a:solidFill>
                <a:latin typeface="Roboto"/>
              </a:rPr>
              <a:t>    index</a:t>
            </a:r>
            <a:r>
              <a:rPr>
                <a:solidFill>
                  <a:srgbClr val="5E5E5E"/>
                </a:solidFill>
                <a:latin typeface="Roboto"/>
              </a:rPr>
              <a:t>=</a:t>
            </a:r>
            <a:r>
              <a:rPr>
                <a:solidFill>
                  <a:srgbClr val="003B4F"/>
                </a:solidFill>
                <a:latin typeface="Roboto"/>
              </a:rPr>
              <a:t>[</a:t>
            </a:r>
            <a:r>
              <a:rPr>
                <a:solidFill>
                  <a:srgbClr val="20794D"/>
                </a:solidFill>
                <a:latin typeface="Roboto"/>
              </a:rPr>
              <a:t>f"S</a:t>
            </a:r>
            <a:r>
              <a:rPr>
                <a:solidFill>
                  <a:srgbClr val="5E5E5E"/>
                </a:solidFill>
                <a:latin typeface="Roboto"/>
              </a:rPr>
              <a:t>{</a:t>
            </a:r>
            <a:r>
              <a:rPr>
                <a:solidFill>
                  <a:srgbClr val="003B4F"/>
                </a:solidFill>
                <a:latin typeface="Roboto"/>
              </a:rPr>
              <a:t>i</a:t>
            </a:r>
            <a:r>
              <a:rPr>
                <a:solidFill>
                  <a:srgbClr val="5E5E5E"/>
                </a:solidFill>
                <a:latin typeface="Roboto"/>
              </a:rPr>
              <a:t>+</a:t>
            </a:r>
            <a:r>
              <a:rPr>
                <a:solidFill>
                  <a:srgbClr val="AD0000"/>
                </a:solidFill>
                <a:latin typeface="Roboto"/>
              </a:rPr>
              <a:t>1</a:t>
            </a:r>
            <a:r>
              <a:rPr>
                <a:solidFill>
                  <a:srgbClr val="5E5E5E"/>
                </a:solidFill>
                <a:latin typeface="Roboto"/>
              </a:rPr>
              <a:t>}</a:t>
            </a:r>
            <a:r>
              <a:rPr>
                <a:solidFill>
                  <a:srgbClr val="20794D"/>
                </a:solidFill>
                <a:latin typeface="Roboto"/>
              </a:rPr>
              <a:t>"</a:t>
            </a:r>
            <a:r>
              <a:rPr>
                <a:solidFill>
                  <a:srgbClr val="003B4F"/>
                </a:solidFill>
                <a:latin typeface="Roboto"/>
              </a:rPr>
              <a:t> </a:t>
            </a:r>
            <a:r>
              <a:rPr b="1">
                <a:solidFill>
                  <a:srgbClr val="003B4F"/>
                </a:solidFill>
                <a:latin typeface="Roboto"/>
              </a:rPr>
              <a:t>for</a:t>
            </a:r>
            <a:r>
              <a:rPr>
                <a:solidFill>
                  <a:srgbClr val="003B4F"/>
                </a:solidFill>
                <a:latin typeface="Roboto"/>
              </a:rPr>
              <a:t> i </a:t>
            </a:r>
            <a:r>
              <a:rPr b="1">
                <a:solidFill>
                  <a:srgbClr val="003B4F"/>
                </a:solidFill>
                <a:latin typeface="Roboto"/>
              </a:rPr>
              <a:t>in</a:t>
            </a:r>
            <a:r>
              <a:rPr>
                <a:solidFill>
                  <a:srgbClr val="003B4F"/>
                </a:solidFill>
                <a:latin typeface="Roboto"/>
              </a:rPr>
              <a:t> range(len(docs))]</a:t>
            </a:r>
            <a:br/>
            <a:r>
              <a:rPr>
                <a:solidFill>
                  <a:srgbClr val="003B4F"/>
                </a:solidFill>
                <a:latin typeface="Roboto"/>
              </a:rPr>
              <a:t>)</a:t>
            </a:r>
            <a:br/>
            <a:br/>
            <a:r>
              <a:rPr>
                <a:solidFill>
                  <a:srgbClr val="003B4F"/>
                </a:solidFill>
                <a:latin typeface="Roboto"/>
              </a:rPr>
              <a:t>bow_df.iloc[:, </a:t>
            </a:r>
            <a:r>
              <a:rPr>
                <a:solidFill>
                  <a:srgbClr val="AD0000"/>
                </a:solidFill>
                <a:latin typeface="Roboto"/>
              </a:rPr>
              <a:t>0</a:t>
            </a:r>
            <a:r>
              <a:rPr>
                <a:solidFill>
                  <a:srgbClr val="003B4F"/>
                </a:solidFill>
                <a:latin typeface="Roboto"/>
              </a:rPr>
              <a:t>:</a:t>
            </a:r>
            <a:r>
              <a:rPr>
                <a:solidFill>
                  <a:srgbClr val="AD0000"/>
                </a:solidFill>
                <a:latin typeface="Roboto"/>
              </a:rPr>
              <a:t>8</a:t>
            </a:r>
            <a:r>
              <a:rPr>
                <a:solidFill>
                  <a:srgbClr val="003B4F"/>
                </a:solidFill>
                <a:latin typeface="Roboto"/>
              </a:rPr>
              <a:t>]</a:t>
            </a:r>
          </a:p>
        </p:txBody>
      </p:sp>
      <p:graphicFrame>
        <p:nvGraphicFramePr>
          <p:cNvPr id="6" name="Content Placeholder 5"/>
          <p:cNvGraphicFramePr>
            <a:graphicFrameLocks noGrp="1"/>
          </p:cNvGraphicFramePr>
          <p:nvPr>
            <p:ph idx="1"/>
          </p:nvPr>
        </p:nvGraphicFramePr>
        <p:xfrm>
          <a:off x="5181600" y="977900"/>
          <a:ext cx="6172200" cy="4864100"/>
        </p:xfrm>
        <a:graphic>
          <a:graphicData uri="http://schemas.openxmlformats.org/drawingml/2006/table">
            <a:tbl>
              <a:tblPr firstRow="1" bandRow="1">
                <a:tableStyleId>{5C22544A-7EE6-4342-B048-85BDC9FD1C3A}</a:tableStyleId>
              </a:tblPr>
              <a:tblGrid>
                <a:gridCol w="685800"/>
                <a:gridCol w="685800"/>
                <a:gridCol w="685800"/>
                <a:gridCol w="685800"/>
                <a:gridCol w="685800"/>
                <a:gridCol w="685800"/>
                <a:gridCol w="685800"/>
                <a:gridCol w="685800"/>
                <a:gridCol w="685800"/>
              </a:tblGrid>
              <a:tr h="0">
                <a:tc>
                  <a:txBody>
                    <a:bodyPr/>
                    <a:lstStyle/>
                    <a:p>
                      <a:endParaRPr/>
                    </a:p>
                  </a:txBody>
                  <a:tcPr/>
                </a:tc>
                <a:tc>
                  <a:txBody>
                    <a:bodyPr/>
                    <a:lstStyle/>
                    <a:p>
                      <a:pPr lvl="0" indent="0" marL="0">
                        <a:buNone/>
                      </a:pPr>
                      <a:r>
                        <a:rPr/>
                        <a:t>again</a:t>
                      </a:r>
                    </a:p>
                  </a:txBody>
                  <a:tcPr/>
                </a:tc>
                <a:tc>
                  <a:txBody>
                    <a:bodyPr/>
                    <a:lstStyle/>
                    <a:p>
                      <a:pPr lvl="0" indent="0" marL="0">
                        <a:buNone/>
                      </a:pPr>
                      <a:r>
                        <a:rPr/>
                        <a:t>and</a:t>
                      </a:r>
                    </a:p>
                  </a:txBody>
                  <a:tcPr/>
                </a:tc>
                <a:tc>
                  <a:txBody>
                    <a:bodyPr/>
                    <a:lstStyle/>
                    <a:p>
                      <a:pPr lvl="0" indent="0" marL="0">
                        <a:buNone/>
                      </a:pPr>
                      <a:r>
                        <a:rPr/>
                        <a:t>as</a:t>
                      </a:r>
                    </a:p>
                  </a:txBody>
                  <a:tcPr/>
                </a:tc>
                <a:tc>
                  <a:txBody>
                    <a:bodyPr/>
                    <a:lstStyle/>
                    <a:p>
                      <a:pPr lvl="0" indent="0" marL="0">
                        <a:buNone/>
                      </a:pPr>
                      <a:r>
                        <a:rPr/>
                        <a:t>ca</a:t>
                      </a:r>
                    </a:p>
                  </a:txBody>
                  <a:tcPr/>
                </a:tc>
                <a:tc>
                  <a:txBody>
                    <a:bodyPr/>
                    <a:lstStyle/>
                    <a:p>
                      <a:pPr lvl="0" indent="0" marL="0">
                        <a:buNone/>
                      </a:pPr>
                      <a:r>
                        <a:rPr/>
                        <a:t>deserve</a:t>
                      </a:r>
                    </a:p>
                  </a:txBody>
                  <a:tcPr/>
                </a:tc>
                <a:tc>
                  <a:txBody>
                    <a:bodyPr/>
                    <a:lstStyle/>
                    <a:p>
                      <a:pPr lvl="0" indent="0" marL="0">
                        <a:buNone/>
                      </a:pPr>
                      <a:r>
                        <a:rPr/>
                        <a:t>despite</a:t>
                      </a:r>
                    </a:p>
                  </a:txBody>
                  <a:tcPr/>
                </a:tc>
                <a:tc>
                  <a:txBody>
                    <a:bodyPr/>
                    <a:lstStyle/>
                    <a:p>
                      <a:pPr lvl="0" indent="0" marL="0">
                        <a:buNone/>
                      </a:pPr>
                      <a:r>
                        <a:rPr/>
                        <a:t>dickens</a:t>
                      </a:r>
                    </a:p>
                  </a:txBody>
                  <a:tcPr/>
                </a:tc>
                <a:tc>
                  <a:txBody>
                    <a:bodyPr/>
                    <a:lstStyle/>
                    <a:p>
                      <a:pPr lvl="0" indent="0" marL="0">
                        <a:buNone/>
                      </a:pPr>
                      <a:r>
                        <a:rPr/>
                        <a:t>direction</a:t>
                      </a:r>
                    </a:p>
                  </a:txBody>
                  <a:tcPr/>
                </a:tc>
              </a:tr>
              <a:tr h="0">
                <a:tc>
                  <a:txBody>
                    <a:bodyPr/>
                    <a:lstStyle/>
                    <a:p>
                      <a:pPr lvl="0" indent="0" marL="0">
                        <a:buNone/>
                      </a:pPr>
                      <a:r>
                        <a:rPr/>
                        <a:t>S1</a:t>
                      </a:r>
                    </a:p>
                  </a:txBody>
                </a:tc>
                <a:tc>
                  <a:txBody>
                    <a:bodyPr/>
                    <a:lstStyle/>
                    <a:p>
                      <a:pPr lvl="0" indent="0" marL="0">
                        <a:buNone/>
                      </a:pPr>
                      <a:r>
                        <a:rPr/>
                        <a:t>0</a:t>
                      </a:r>
                    </a:p>
                  </a:txBody>
                </a:tc>
                <a:tc>
                  <a:txBody>
                    <a:bodyPr/>
                    <a:lstStyle/>
                    <a:p>
                      <a:pPr lvl="0" indent="0" marL="0">
                        <a:buNone/>
                      </a:pPr>
                      <a:r>
                        <a:rPr/>
                        <a:t>1</a:t>
                      </a:r>
                    </a:p>
                  </a:txBody>
                </a:tc>
                <a:tc>
                  <a:txBody>
                    <a:bodyPr/>
                    <a:lstStyle/>
                    <a:p>
                      <a:pPr lvl="0" indent="0" marL="0">
                        <a:buNone/>
                      </a:pPr>
                      <a:r>
                        <a:rPr/>
                        <a:t>0</a:t>
                      </a:r>
                    </a:p>
                  </a:txBody>
                </a:tc>
                <a:tc>
                  <a:txBody>
                    <a:bodyPr/>
                    <a:lstStyle/>
                    <a:p>
                      <a:pPr lvl="0" indent="0" marL="0">
                        <a:buNone/>
                      </a:pPr>
                      <a:r>
                        <a:rPr/>
                        <a:t>0</a:t>
                      </a:r>
                    </a:p>
                  </a:txBody>
                </a:tc>
                <a:tc>
                  <a:txBody>
                    <a:bodyPr/>
                    <a:lstStyle/>
                    <a:p>
                      <a:pPr lvl="0" indent="0" marL="0">
                        <a:buNone/>
                      </a:pPr>
                      <a:r>
                        <a:rPr/>
                        <a:t>0</a:t>
                      </a:r>
                    </a:p>
                  </a:txBody>
                </a:tc>
                <a:tc>
                  <a:txBody>
                    <a:bodyPr/>
                    <a:lstStyle/>
                    <a:p>
                      <a:pPr lvl="0" indent="0" marL="0">
                        <a:buNone/>
                      </a:pPr>
                      <a:r>
                        <a:rPr/>
                        <a:t>0</a:t>
                      </a:r>
                    </a:p>
                  </a:txBody>
                </a:tc>
                <a:tc>
                  <a:txBody>
                    <a:bodyPr/>
                    <a:lstStyle/>
                    <a:p>
                      <a:pPr lvl="0" indent="0" marL="0">
                        <a:buNone/>
                      </a:pPr>
                      <a:r>
                        <a:rPr/>
                        <a:t>1</a:t>
                      </a:r>
                    </a:p>
                  </a:txBody>
                </a:tc>
                <a:tc>
                  <a:txBody>
                    <a:bodyPr/>
                    <a:lstStyle/>
                    <a:p>
                      <a:pPr lvl="0" indent="0" marL="0">
                        <a:buNone/>
                      </a:pPr>
                      <a:r>
                        <a:rPr/>
                        <a:t>1</a:t>
                      </a:r>
                    </a:p>
                  </a:txBody>
                </a:tc>
              </a:tr>
              <a:tr h="0">
                <a:tc>
                  <a:txBody>
                    <a:bodyPr/>
                    <a:lstStyle/>
                    <a:p>
                      <a:pPr lvl="0" indent="0" marL="0">
                        <a:buNone/>
                      </a:pPr>
                      <a:r>
                        <a:rPr/>
                        <a:t>S2</a:t>
                      </a:r>
                    </a:p>
                  </a:txBody>
                </a:tc>
                <a:tc>
                  <a:txBody>
                    <a:bodyPr/>
                    <a:lstStyle/>
                    <a:p>
                      <a:pPr lvl="0" indent="0" marL="0">
                        <a:buNone/>
                      </a:pPr>
                      <a:r>
                        <a:rPr/>
                        <a:t>1</a:t>
                      </a:r>
                    </a:p>
                  </a:txBody>
                </a:tc>
                <a:tc>
                  <a:txBody>
                    <a:bodyPr/>
                    <a:lstStyle/>
                    <a:p>
                      <a:pPr lvl="0" indent="0" marL="0">
                        <a:buNone/>
                      </a:pPr>
                      <a:r>
                        <a:rPr/>
                        <a:t>0</a:t>
                      </a:r>
                    </a:p>
                  </a:txBody>
                </a:tc>
                <a:tc>
                  <a:txBody>
                    <a:bodyPr/>
                    <a:lstStyle/>
                    <a:p>
                      <a:pPr lvl="0" indent="0" marL="0">
                        <a:buNone/>
                      </a:pPr>
                      <a:r>
                        <a:rPr/>
                        <a:t>0</a:t>
                      </a:r>
                    </a:p>
                  </a:txBody>
                </a:tc>
                <a:tc>
                  <a:txBody>
                    <a:bodyPr/>
                    <a:lstStyle/>
                    <a:p>
                      <a:pPr lvl="0" indent="0" marL="0">
                        <a:buNone/>
                      </a:pPr>
                      <a:r>
                        <a:rPr/>
                        <a:t>1</a:t>
                      </a:r>
                    </a:p>
                  </a:txBody>
                </a:tc>
                <a:tc>
                  <a:txBody>
                    <a:bodyPr/>
                    <a:lstStyle/>
                    <a:p>
                      <a:pPr lvl="0" indent="0" marL="0">
                        <a:buNone/>
                      </a:pPr>
                      <a:r>
                        <a:rPr/>
                        <a:t>0</a:t>
                      </a:r>
                    </a:p>
                  </a:txBody>
                </a:tc>
                <a:tc>
                  <a:txBody>
                    <a:bodyPr/>
                    <a:lstStyle/>
                    <a:p>
                      <a:pPr lvl="0" indent="0" marL="0">
                        <a:buNone/>
                      </a:pPr>
                      <a:r>
                        <a:rPr/>
                        <a:t>0</a:t>
                      </a:r>
                    </a:p>
                  </a:txBody>
                </a:tc>
                <a:tc>
                  <a:txBody>
                    <a:bodyPr/>
                    <a:lstStyle/>
                    <a:p>
                      <a:pPr lvl="0" indent="0" marL="0">
                        <a:buNone/>
                      </a:pPr>
                      <a:r>
                        <a:rPr/>
                        <a:t>0</a:t>
                      </a:r>
                    </a:p>
                  </a:txBody>
                </a:tc>
                <a:tc>
                  <a:txBody>
                    <a:bodyPr/>
                    <a:lstStyle/>
                    <a:p>
                      <a:pPr lvl="0" indent="0" marL="0">
                        <a:buNone/>
                      </a:pPr>
                      <a:r>
                        <a:rPr/>
                        <a:t>0</a:t>
                      </a:r>
                    </a:p>
                  </a:txBody>
                </a:tc>
              </a:tr>
              <a:tr h="0">
                <a:tc>
                  <a:txBody>
                    <a:bodyPr/>
                    <a:lstStyle/>
                    <a:p>
                      <a:pPr lvl="0" indent="0" marL="0">
                        <a:buNone/>
                      </a:pPr>
                      <a:r>
                        <a:rPr/>
                        <a:t>S3</a:t>
                      </a:r>
                    </a:p>
                  </a:txBody>
                </a:tc>
                <a:tc>
                  <a:txBody>
                    <a:bodyPr/>
                    <a:lstStyle/>
                    <a:p>
                      <a:pPr lvl="0" indent="0" marL="0">
                        <a:buNone/>
                      </a:pPr>
                      <a:r>
                        <a:rPr/>
                        <a:t>0</a:t>
                      </a:r>
                    </a:p>
                  </a:txBody>
                </a:tc>
                <a:tc>
                  <a:txBody>
                    <a:bodyPr/>
                    <a:lstStyle/>
                    <a:p>
                      <a:pPr lvl="0" indent="0" marL="0">
                        <a:buNone/>
                      </a:pPr>
                      <a:r>
                        <a:rPr/>
                        <a:t>0</a:t>
                      </a:r>
                    </a:p>
                  </a:txBody>
                </a:tc>
                <a:tc>
                  <a:txBody>
                    <a:bodyPr/>
                    <a:lstStyle/>
                    <a:p>
                      <a:pPr lvl="0" indent="0" marL="0">
                        <a:buNone/>
                      </a:pPr>
                      <a:r>
                        <a:rPr/>
                        <a:t>2</a:t>
                      </a:r>
                    </a:p>
                  </a:txBody>
                </a:tc>
                <a:tc>
                  <a:txBody>
                    <a:bodyPr/>
                    <a:lstStyle/>
                    <a:p>
                      <a:pPr lvl="0" indent="0" marL="0">
                        <a:buNone/>
                      </a:pPr>
                      <a:r>
                        <a:rPr/>
                        <a:t>0</a:t>
                      </a:r>
                    </a:p>
                  </a:txBody>
                </a:tc>
                <a:tc>
                  <a:txBody>
                    <a:bodyPr/>
                    <a:lstStyle/>
                    <a:p>
                      <a:pPr lvl="0" indent="0" marL="0">
                        <a:buNone/>
                      </a:pPr>
                      <a:r>
                        <a:rPr/>
                        <a:t>1</a:t>
                      </a:r>
                    </a:p>
                  </a:txBody>
                </a:tc>
                <a:tc>
                  <a:txBody>
                    <a:bodyPr/>
                    <a:lstStyle/>
                    <a:p>
                      <a:pPr lvl="0" indent="0" marL="0">
                        <a:buNone/>
                      </a:pPr>
                      <a:r>
                        <a:rPr/>
                        <a:t>1</a:t>
                      </a:r>
                    </a:p>
                  </a:txBody>
                </a:tc>
                <a:tc>
                  <a:txBody>
                    <a:bodyPr/>
                    <a:lstStyle/>
                    <a:p>
                      <a:pPr lvl="0" indent="0" marL="0">
                        <a:buNone/>
                      </a:pPr>
                      <a:r>
                        <a:rPr/>
                        <a:t>0</a:t>
                      </a:r>
                    </a:p>
                  </a:txBody>
                </a:tc>
                <a:tc>
                  <a:txBody>
                    <a:bodyPr/>
                    <a:lstStyle/>
                    <a:p>
                      <a:pPr lvl="0" indent="0" marL="0">
                        <a:buNone/>
                      </a:pPr>
                      <a:r>
                        <a:rPr/>
                        <a:t>0</a:t>
                      </a:r>
                    </a:p>
                  </a:txBody>
                </a:tc>
              </a:tr>
              <a:tr h="0">
                <a:tc>
                  <a:txBody>
                    <a:bodyPr/>
                    <a:lstStyle/>
                    <a:p>
                      <a:pPr lvl="0" indent="0" marL="0">
                        <a:buNone/>
                      </a:pPr>
                      <a:r>
                        <a:rPr/>
                        <a:t>S4</a:t>
                      </a:r>
                    </a:p>
                  </a:txBody>
                </a:tc>
                <a:tc>
                  <a:txBody>
                    <a:bodyPr/>
                    <a:lstStyle/>
                    <a:p>
                      <a:pPr lvl="0" indent="0" marL="0">
                        <a:buNone/>
                      </a:pPr>
                      <a:r>
                        <a:rPr/>
                        <a:t>0</a:t>
                      </a:r>
                    </a:p>
                  </a:txBody>
                </a:tc>
                <a:tc>
                  <a:txBody>
                    <a:bodyPr/>
                    <a:lstStyle/>
                    <a:p>
                      <a:pPr lvl="0" indent="0" marL="0">
                        <a:buNone/>
                      </a:pPr>
                      <a:r>
                        <a:rPr/>
                        <a:t>0</a:t>
                      </a:r>
                    </a:p>
                  </a:txBody>
                </a:tc>
                <a:tc>
                  <a:txBody>
                    <a:bodyPr/>
                    <a:lstStyle/>
                    <a:p>
                      <a:pPr lvl="0" indent="0" marL="0">
                        <a:buNone/>
                      </a:pPr>
                      <a:r>
                        <a:rPr/>
                        <a:t>0</a:t>
                      </a:r>
                    </a:p>
                  </a:txBody>
                </a:tc>
                <a:tc>
                  <a:txBody>
                    <a:bodyPr/>
                    <a:lstStyle/>
                    <a:p>
                      <a:pPr lvl="0" indent="0" marL="0">
                        <a:buNone/>
                      </a:pPr>
                      <a:r>
                        <a:rPr/>
                        <a:t>0</a:t>
                      </a:r>
                    </a:p>
                  </a:txBody>
                </a:tc>
                <a:tc>
                  <a:txBody>
                    <a:bodyPr/>
                    <a:lstStyle/>
                    <a:p>
                      <a:pPr lvl="0" indent="0" marL="0">
                        <a:buNone/>
                      </a:pPr>
                      <a:r>
                        <a:rPr/>
                        <a:t>0</a:t>
                      </a:r>
                    </a:p>
                  </a:txBody>
                </a:tc>
                <a:tc>
                  <a:txBody>
                    <a:bodyPr/>
                    <a:lstStyle/>
                    <a:p>
                      <a:pPr lvl="0" indent="0" marL="0">
                        <a:buNone/>
                      </a:pPr>
                      <a:r>
                        <a:rPr/>
                        <a:t>0</a:t>
                      </a:r>
                    </a:p>
                  </a:txBody>
                </a:tc>
                <a:tc>
                  <a:txBody>
                    <a:bodyPr/>
                    <a:lstStyle/>
                    <a:p>
                      <a:pPr lvl="0" indent="0" marL="0">
                        <a:buNone/>
                      </a:pPr>
                      <a:r>
                        <a:rPr/>
                        <a:t>0</a:t>
                      </a:r>
                    </a:p>
                  </a:txBody>
                </a:tc>
                <a:tc>
                  <a:txBody>
                    <a:bodyPr/>
                    <a:lstStyle/>
                    <a:p>
                      <a:pPr lvl="0" indent="0" marL="0">
                        <a:buNone/>
                      </a:pPr>
                      <a:r>
                        <a:rPr/>
                        <a:t>0</a:t>
                      </a:r>
                    </a:p>
                  </a:txBody>
                </a:tc>
              </a:tr>
            </a:tbl>
          </a:graphicData>
        </a:graphic>
      </p:graphicFrame>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Text Mining Process</a:t>
            </a:r>
          </a:p>
          <a:p>
            <a:pPr lvl="0" indent="0" marL="0">
              <a:buNone/>
            </a:pPr>
          </a:p>
        </p:txBody>
      </p:sp>
      <p:pic>
        <p:nvPicPr>
          <p:cNvPr descr="M01_P2_files\figure-pptx\dot-figure-1.png" id="0" name="Picture 1"/>
          <p:cNvPicPr>
            <a:picLocks noGrp="1" noChangeAspect="1"/>
          </p:cNvPicPr>
          <p:nvPr/>
        </p:nvPicPr>
        <p:blipFill>
          <a:blip r:embed="rId2"/>
          <a:stretch>
            <a:fillRect/>
          </a:stretch>
        </p:blipFill>
        <p:spPr bwMode="auto">
          <a:xfrm>
            <a:off x="5181600" y="2222500"/>
            <a:ext cx="6172200" cy="2374900"/>
          </a:xfrm>
          <a:prstGeom prst="rect">
            <a:avLst/>
          </a:prstGeom>
          <a:noFill/>
          <a:ln w="9525">
            <a:noFill/>
            <a:headEnd/>
            <a:tailEnd/>
          </a:ln>
        </p:spPr>
      </p:pic>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Vocabulary Construction</a:t>
            </a:r>
          </a:p>
          <a:p>
            <a:pPr lvl="0"/>
            <a:r>
              <a:rPr/>
              <a:t>Vocabulary = </a:t>
            </a:r>
            <a:r>
              <a:rPr b="1"/>
              <a:t>unique words across all documents</a:t>
            </a:r>
          </a:p>
          <a:p>
            <a:pPr lvl="0"/>
            <a:r>
              <a:rPr/>
              <a:t>Vocabulary size grows quickly</a:t>
            </a:r>
          </a:p>
          <a:p>
            <a:pPr lvl="0"/>
            <a:r>
              <a:rPr/>
              <a:t>Rare words may be removed</a:t>
            </a:r>
          </a:p>
          <a:p>
            <a:pPr lvl="0"/>
            <a:r>
              <a:rPr/>
              <a:t>Vocabulary ≈ </a:t>
            </a:r>
            <a:r>
              <a:rPr b="1"/>
              <a:t>feature space</a:t>
            </a:r>
          </a:p>
          <a:p>
            <a:pPr lvl="0"/>
            <a:r>
              <a:rPr/>
              <a:t>Too large → sparse, inefficient models</a:t>
            </a:r>
          </a:p>
          <a:p>
            <a:pPr lvl="0" indent="0" marL="0">
              <a:spcBef>
                <a:spcPts val="3000"/>
              </a:spcBef>
              <a:buNone/>
            </a:pPr>
            <a:r>
              <a:rPr b="1"/>
              <a:t>Counting Words - Document-Term Matrix (DTM)</a:t>
            </a:r>
          </a:p>
          <a:p>
            <a:pPr lvl="0"/>
            <a:r>
              <a:rPr/>
              <a:t>Rows = documents</a:t>
            </a:r>
          </a:p>
          <a:p>
            <a:pPr lvl="0"/>
            <a:r>
              <a:rPr/>
              <a:t>Columns = vocabulary terms</a:t>
            </a:r>
          </a:p>
          <a:p>
            <a:pPr lvl="0"/>
            <a:r>
              <a:rPr/>
              <a:t>Values = word counts</a:t>
            </a:r>
          </a:p>
          <a:p>
            <a:pPr lvl="0" indent="0" marL="0">
              <a:buNone/>
            </a:pPr>
            <a:r>
              <a:rPr/>
              <a:t>This is the actual model input.</a:t>
            </a:r>
          </a:p>
          <a:p>
            <a:pPr lvl="0" indent="0" marL="0">
              <a:spcBef>
                <a:spcPts val="3000"/>
              </a:spcBef>
              <a:buNone/>
            </a:pPr>
            <a:r>
              <a:rPr b="1"/>
              <a:t>Word Frequencies</a:t>
            </a:r>
          </a:p>
        </p:txBody>
      </p:sp>
      <p:pic>
        <p:nvPicPr>
          <p:cNvPr descr="M01_P2_files/figure-pptx/cell-9-output-1.png" id="0" name="Picture 1"/>
          <p:cNvPicPr>
            <a:picLocks noGrp="1" noChangeAspect="1"/>
          </p:cNvPicPr>
          <p:nvPr/>
        </p:nvPicPr>
        <p:blipFill>
          <a:blip r:embed="rId2"/>
          <a:stretch>
            <a:fillRect/>
          </a:stretch>
        </p:blipFill>
        <p:spPr bwMode="auto">
          <a:xfrm>
            <a:off x="5181600" y="1739900"/>
            <a:ext cx="6172200" cy="3352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What BoW Gets Right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indent="0" marL="0">
              <a:spcBef>
                <a:spcPts val="3000"/>
              </a:spcBef>
              <a:buNone/>
            </a:pPr>
            <a:r>
              <a:rPr b="1"/>
              <a:t>Strengths</a:t>
            </a:r>
          </a:p>
          <a:p>
            <a:pPr lvl="0"/>
            <a:r>
              <a:rPr/>
              <a:t>Simple and interpretable</a:t>
            </a:r>
          </a:p>
          <a:p>
            <a:pPr lvl="0"/>
            <a:r>
              <a:rPr/>
              <a:t>Fast to compute</a:t>
            </a:r>
          </a:p>
          <a:p>
            <a:pPr lvl="0"/>
            <a:r>
              <a:rPr/>
              <a:t>Works surprisingly well for:</a:t>
            </a:r>
          </a:p>
          <a:p>
            <a:pPr lvl="1"/>
            <a:r>
              <a:rPr/>
              <a:t>sentiment analysis</a:t>
            </a:r>
          </a:p>
          <a:p>
            <a:pPr lvl="1"/>
            <a:r>
              <a:rPr/>
              <a:t>topic classification</a:t>
            </a:r>
          </a:p>
          <a:p>
            <a:pPr lvl="1"/>
            <a:r>
              <a:rPr/>
              <a:t>spam detection</a:t>
            </a:r>
          </a:p>
        </p:txBody>
      </p:sp>
      <p:sp>
        <p:nvSpPr>
          <p:cNvPr id="4" name="Content Placeholder 3">
            <a:extLst>
              <a:ext uri="{FF2B5EF4-FFF2-40B4-BE49-F238E27FC236}">
                <a16:creationId xmlns:a16="http://schemas.microsoft.com/office/drawing/2014/main" id="{38502399-0D40-0F1A-A770-6D3B06F65372}"/>
              </a:ext>
            </a:extLst>
          </p:cNvPr>
          <p:cNvSpPr>
            <a:spLocks noGrp="1"/>
          </p:cNvSpPr>
          <p:nvPr>
            <p:ph idx="2" sz="half"/>
          </p:nvPr>
        </p:nvSpPr>
        <p:spPr/>
        <p:txBody>
          <a:bodyPr/>
          <a:lstStyle/>
          <a:p>
            <a:pPr lvl="0" indent="0" marL="0">
              <a:spcBef>
                <a:spcPts val="3000"/>
              </a:spcBef>
              <a:buNone/>
            </a:pPr>
            <a:r>
              <a:rPr b="1"/>
              <a:t>Limitations</a:t>
            </a:r>
          </a:p>
          <a:p>
            <a:pPr lvl="0"/>
            <a:r>
              <a:rPr/>
              <a:t>Ignores word order</a:t>
            </a:r>
          </a:p>
          <a:p>
            <a:pPr lvl="0"/>
            <a:r>
              <a:rPr/>
              <a:t>Ignores meaning</a:t>
            </a:r>
          </a:p>
          <a:p>
            <a:pPr lvl="0"/>
            <a:r>
              <a:rPr/>
              <a:t>Vocabulary explosion</a:t>
            </a:r>
          </a:p>
          <a:p>
            <a:pPr lvl="0"/>
            <a:r>
              <a:rPr/>
              <a:t>Sparse matrices</a:t>
            </a:r>
          </a:p>
          <a:p>
            <a:pPr lvl="0"/>
            <a:r>
              <a:rPr/>
              <a:t>Classic failure: “not good” ≈ “good”</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BoW in Practice (Sentiment Analysis)</a:t>
            </a:r>
          </a:p>
          <a:p>
            <a:pPr lvl="0" indent="0" marL="0">
              <a:buNone/>
            </a:pPr>
          </a:p>
        </p:txBody>
      </p:sp>
      <p:pic>
        <p:nvPicPr>
          <p:cNvPr descr="M01_P2_files\figure-pptx\dot-figure-2.png" id="0" name="Picture 1"/>
          <p:cNvPicPr>
            <a:picLocks noGrp="1" noChangeAspect="1"/>
          </p:cNvPicPr>
          <p:nvPr/>
        </p:nvPicPr>
        <p:blipFill>
          <a:blip r:embed="rId2"/>
          <a:stretch>
            <a:fillRect/>
          </a:stretch>
        </p:blipFill>
        <p:spPr bwMode="auto">
          <a:xfrm>
            <a:off x="5181600" y="990600"/>
            <a:ext cx="6172200" cy="48260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When Should You Use BoW?</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indent="0" marL="0">
              <a:spcBef>
                <a:spcPts val="3000"/>
              </a:spcBef>
              <a:buNone/>
            </a:pPr>
            <a:r>
              <a:rPr b="1"/>
              <a:t>When to Use Bag of Words</a:t>
            </a:r>
          </a:p>
          <a:p>
            <a:pPr lvl="0"/>
            <a:r>
              <a:rPr/>
              <a:t>Dataset is small to medium</a:t>
            </a:r>
          </a:p>
          <a:p>
            <a:pPr lvl="0"/>
            <a:r>
              <a:rPr/>
              <a:t>Interpretability matters</a:t>
            </a:r>
          </a:p>
          <a:p>
            <a:pPr lvl="0"/>
            <a:r>
              <a:rPr/>
              <a:t>You need a fast baseline</a:t>
            </a:r>
          </a:p>
          <a:p>
            <a:pPr lvl="0"/>
            <a:r>
              <a:rPr/>
              <a:t>Text is short and structured</a:t>
            </a:r>
          </a:p>
        </p:txBody>
      </p:sp>
      <p:sp>
        <p:nvSpPr>
          <p:cNvPr id="4" name="Content Placeholder 3">
            <a:extLst>
              <a:ext uri="{FF2B5EF4-FFF2-40B4-BE49-F238E27FC236}">
                <a16:creationId xmlns:a16="http://schemas.microsoft.com/office/drawing/2014/main" id="{38502399-0D40-0F1A-A770-6D3B06F65372}"/>
              </a:ext>
            </a:extLst>
          </p:cNvPr>
          <p:cNvSpPr>
            <a:spLocks noGrp="1"/>
          </p:cNvSpPr>
          <p:nvPr>
            <p:ph idx="2" sz="half"/>
          </p:nvPr>
        </p:nvSpPr>
        <p:spPr/>
        <p:txBody>
          <a:bodyPr/>
          <a:lstStyle/>
          <a:p>
            <a:pPr lvl="0" indent="0" marL="0">
              <a:spcBef>
                <a:spcPts val="3000"/>
              </a:spcBef>
              <a:buNone/>
            </a:pPr>
            <a:r>
              <a:rPr b="1"/>
              <a:t>When Not to Use Bag of Words</a:t>
            </a:r>
          </a:p>
          <a:p>
            <a:pPr lvl="0"/>
            <a:r>
              <a:rPr/>
              <a:t>Long documents</a:t>
            </a:r>
          </a:p>
          <a:p>
            <a:pPr lvl="0"/>
            <a:r>
              <a:rPr/>
              <a:t>Semantic nuance matters</a:t>
            </a:r>
          </a:p>
          <a:p>
            <a:pPr lvl="0"/>
            <a:r>
              <a:rPr/>
              <a:t>Context is critical</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Conceptual Takeaway</a:t>
            </a:r>
          </a:p>
          <a:p>
            <a:pPr lvl="0" indent="0" marL="1270000">
              <a:buNone/>
            </a:pPr>
            <a:r>
              <a:rPr sz="2000"/>
              <a:t>Bag of Words is not about language—it is about counting.</a:t>
            </a:r>
          </a:p>
          <a:p>
            <a:pPr lvl="0"/>
            <a:r>
              <a:rPr/>
              <a:t>Bag of words is a stepping stone to more advanced techniques:</a:t>
            </a:r>
          </a:p>
          <a:p>
            <a:pPr lvl="1"/>
            <a:r>
              <a:rPr/>
              <a:t>TF-IDF (weighting counts)</a:t>
            </a:r>
          </a:p>
          <a:p>
            <a:pPr lvl="1"/>
            <a:r>
              <a:rPr/>
              <a:t>Embeddings (learning meaning)</a:t>
            </a:r>
          </a:p>
          <a:p>
            <a:pPr lvl="1"/>
            <a:r>
              <a:rPr/>
              <a:t>Transformers (learning context)</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56EA-0EE0-5C81-1AF1-A90102463E6A}"/>
              </a:ext>
            </a:extLst>
          </p:cNvPr>
          <p:cNvSpPr>
            <a:spLocks noGrp="1"/>
          </p:cNvSpPr>
          <p:nvPr>
            <p:ph type="title"/>
          </p:nvPr>
        </p:nvSpPr>
        <p:spPr/>
        <p:txBody>
          <a:bodyPr/>
          <a:lstStyle/>
          <a:p>
            <a:pPr lvl="0" indent="0" marL="0">
              <a:buNone/>
            </a:pPr>
            <a:r>
              <a:rPr/>
              <a:t>References</a:t>
            </a:r>
          </a:p>
        </p:txBody>
      </p:sp>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buNone/>
            </a:pPr>
            <a:r>
              <a:rPr/>
              <a:t>Gupta, S., Mahmood, A., Shetty, P., Adeboye, A., and Ramprasad, R. 2024. “Data Extraction from Polymer Literature Using Large Language Models,” </a:t>
            </a:r>
            <a:r>
              <a:rPr i="1"/>
              <a:t>Communications Materials</a:t>
            </a:r>
            <a:r>
              <a:rPr/>
              <a:t> (5), Nature Publishing Group, p. 269. (</a:t>
            </a:r>
            <a:r>
              <a:rPr>
                <a:hlinkClick r:id="rId2"/>
              </a:rPr>
              <a:t>https://doi.org/10.1038/s43246-024-00708-9</a:t>
            </a:r>
            <a:r>
              <a:rPr/>
              <a:t>).</a:t>
            </a:r>
          </a:p>
          <a:p>
            <a:pPr lvl="0" indent="0" marL="0">
              <a:buNone/>
            </a:pPr>
            <a:r>
              <a:rPr/>
              <a:t>Talib, R., Hanif, M. K., Ayesha, S., and Fatima, F. 2016. “Text Mining: Techniques, Applications and Issues,” </a:t>
            </a:r>
            <a:r>
              <a:rPr i="1"/>
              <a:t>International Journal of Advanced Computer Science and Applications</a:t>
            </a:r>
            <a:r>
              <a:rPr/>
              <a:t> (7:11), The Science; Information Organization, pp. 414–418.</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buNone/>
                </a:pPr>
                <a:r>
                  <a:rPr/>
                  <a:t> </a:t>
                </a:r>
              </a:p>
              <a:p>
                <a:pPr lvl="0" indent="0" marL="0">
                  <a:spcBef>
                    <a:spcPts val="3000"/>
                  </a:spcBef>
                  <a:buNone/>
                </a:pPr>
                <a:r>
                  <a:rPr b="1"/>
                  <a:t>Text Analytics</a:t>
                </a:r>
              </a:p>
              <a:p>
                <a:pPr lvl="0"/>
                <a:r>
                  <a:rPr/>
                  <a:t>Knowledge Discovery in Textual Databases</a:t>
                </a:r>
              </a:p>
              <a:p>
                <a:pPr lvl="0"/>
                <a:r>
                  <a:rPr/>
                  <a:t>Text Mining is a subfield of Text Analytics and Natural Language Processing (NLP)</a:t>
                </a:r>
              </a:p>
              <a:p>
                <a:pPr lvl="0"/>
                <a:r>
                  <a:rPr/>
                  <a:t>Text Analytics is a broader term that encompasses various techniques for analyzing and extracting insights from text data.</a:t>
                </a:r>
              </a:p>
              <a:p>
                <a:pPr lvl="0"/>
                <a:r>
                  <a:rPr/>
                  <a:t>Borrows from various fields such as information retrieval, machine learning, statistics, linguistics, and others.</a:t>
                </a:r>
              </a:p>
              <a:p>
                <a:pPr lvl="0"/>
                <a14:m>
                  <m:oMathPara xmlns:m="http://schemas.openxmlformats.org/officeDocument/2006/math">
                    <m:oMathParaPr>
                      <m:jc m:val="center"/>
                    </m:oMathParaPr>
                    <m:oMath>
                      <m:m>
                        <m:mPr>
                          <m:baseJc m:val="center"/>
                          <m:plcHide m:val="on"/>
                          <m:mcs>
                            <m:mc>
                              <m:mcPr>
                                <m:mcJc m:val="right"/>
                                <m:count m:val="1"/>
                              </m:mcPr>
                            </m:mc>
                            <m:mc>
                              <m:mcPr>
                                <m:mcJc m:val="left"/>
                                <m:count m:val="1"/>
                              </m:mcPr>
                            </m:mc>
                          </m:mcs>
                        </m:mPr>
                        <m:mr>
                          <m:e>
                            <m:r>
                              <m:rPr>
                                <m:nor/>
                                <m:sty m:val="p"/>
                              </m:rPr>
                              <m:t>Text Mining</m:t>
                            </m:r>
                          </m:e>
                          <m:e>
                            <m:r>
                              <m:rPr>
                                <m:sty m:val="p"/>
                              </m:rPr>
                              <m:t>=</m:t>
                            </m:r>
                            <m:r>
                              <m:rPr>
                                <m:nor/>
                                <m:sty m:val="p"/>
                              </m:rPr>
                              <m:t>Information Extraction</m:t>
                            </m:r>
                            <m:r>
                              <m:rPr>
                                <m:sty m:val="p"/>
                              </m:rPr>
                              <m:t>+</m:t>
                            </m:r>
                          </m:e>
                        </m:mr>
                        <m:mr>
                          <m:e/>
                          <m:e>
                            <m:r>
                              <m:t> </m:t>
                            </m:r>
                            <m:r>
                              <m:t>​</m:t>
                            </m:r>
                            <m:r>
                              <m:rPr>
                                <m:nor/>
                                <m:sty m:val="p"/>
                              </m:rPr>
                              <m:t>Data Mining</m:t>
                            </m:r>
                            <m:r>
                              <m:rPr>
                                <m:sty m:val="p"/>
                              </m:rPr>
                              <m:t>+</m:t>
                            </m:r>
                            <m:r>
                              <m:rPr>
                                <m:nor/>
                                <m:sty m:val="p"/>
                              </m:rPr>
                              <m:t>Web Mining</m:t>
                            </m:r>
                          </m:e>
                        </m:mr>
                        <m:mr>
                          <m:e>
                            <m:r>
                              <m:rPr>
                                <m:nor/>
                                <m:sty m:val="p"/>
                              </m:rPr>
                              <m:t>Text Analytics</m:t>
                            </m:r>
                          </m:e>
                          <m:e>
                            <m:r>
                              <m:rPr>
                                <m:sty m:val="p"/>
                              </m:rPr>
                              <m:t>=</m:t>
                            </m:r>
                            <m:r>
                              <m:rPr>
                                <m:nor/>
                                <m:sty m:val="p"/>
                              </m:rPr>
                              <m:t>Information Retrieval</m:t>
                            </m:r>
                            <m:r>
                              <m:rPr>
                                <m:sty m:val="p"/>
                              </m:rPr>
                              <m:t>+</m:t>
                            </m:r>
                            <m:r>
                              <m:rPr>
                                <m:nor/>
                                <m:sty m:val="p"/>
                              </m:rPr>
                              <m:t>Text Mining</m:t>
                            </m:r>
                          </m:e>
                        </m:mr>
                      </m:m>
                    </m:oMath>
                  </m:oMathPara>
                </a14:m>
              </a:p>
              <a:p>
                <a:pPr lvl="0" indent="0" marL="0">
                  <a:spcBef>
                    <a:spcPts val="3000"/>
                  </a:spcBef>
                  <a:buNone/>
                </a:pPr>
                <a:r>
                  <a:rPr b="1"/>
                  <a:t>Application Areas of Text Mining</a:t>
                </a:r>
              </a:p>
              <a:p>
                <a:pPr lvl="0"/>
                <a:r>
                  <a:rPr/>
                  <a:t>Information extraction</a:t>
                </a:r>
              </a:p>
              <a:p>
                <a:pPr lvl="0"/>
                <a:r>
                  <a:rPr/>
                  <a:t>Topic tracking</a:t>
                </a:r>
              </a:p>
              <a:p>
                <a:pPr lvl="0"/>
                <a:r>
                  <a:rPr/>
                  <a:t>Summarization</a:t>
                </a:r>
              </a:p>
              <a:p>
                <a:pPr lvl="0"/>
                <a:r>
                  <a:rPr/>
                  <a:t>Categorization</a:t>
                </a:r>
              </a:p>
              <a:p>
                <a:pPr lvl="0"/>
                <a:r>
                  <a:rPr/>
                  <a:t>Clustering</a:t>
                </a:r>
              </a:p>
              <a:p>
                <a:pPr lvl="0"/>
                <a:r>
                  <a:rPr/>
                  <a:t>Concept linking</a:t>
                </a:r>
              </a:p>
              <a:p>
                <a:pPr lvl="0"/>
                <a:r>
                  <a:rPr/>
                  <a:t>Question answering</a:t>
                </a:r>
              </a:p>
            </p:txBody>
          </p:sp>
        </mc:Choice>
      </mc:AlternateContent>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56EA-0EE0-5C81-1AF1-A90102463E6A}"/>
              </a:ext>
            </a:extLst>
          </p:cNvPr>
          <p:cNvSpPr>
            <a:spLocks noGrp="1"/>
          </p:cNvSpPr>
          <p:nvPr>
            <p:ph type="title"/>
          </p:nvPr>
        </p:nvSpPr>
        <p:spPr/>
        <p:txBody>
          <a:bodyPr/>
          <a:lstStyle/>
          <a:p>
            <a:pPr lvl="0" indent="0" marL="0">
              <a:buNone/>
            </a:pPr>
            <a:r>
              <a:rPr/>
              <a:t>Text Mining and Analytics Process</a:t>
            </a:r>
          </a:p>
        </p:txBody>
      </p:sp>
      <p:pic>
        <p:nvPicPr>
          <p:cNvPr descr="M01_lecture02_figures/NLP-Pipeline.jpeg" id="0" name="Picture 1"/>
          <p:cNvPicPr>
            <a:picLocks noGrp="1" noChangeAspect="1"/>
          </p:cNvPicPr>
          <p:nvPr/>
        </p:nvPicPr>
        <p:blipFill>
          <a:blip r:embed="rId2"/>
          <a:stretch>
            <a:fillRect/>
          </a:stretch>
        </p:blipFill>
        <p:spPr bwMode="auto">
          <a:xfrm>
            <a:off x="2501900" y="1816100"/>
            <a:ext cx="7175500" cy="3835400"/>
          </a:xfrm>
          <a:prstGeom prst="rect">
            <a:avLst/>
          </a:prstGeom>
          <a:noFill/>
          <a:ln w="9525">
            <a:noFill/>
            <a:headEnd/>
            <a:tailEnd/>
          </a:ln>
        </p:spPr>
      </p:pic>
      <p:sp>
        <p:nvSpPr>
          <p:cNvPr id="1" name="TextBox 3"/>
          <p:cNvSpPr txBox="1"/>
          <p:nvPr/>
        </p:nvSpPr>
        <p:spPr>
          <a:xfrm>
            <a:off x="838200" y="5651500"/>
            <a:ext cx="10515600" cy="508000"/>
          </a:xfrm>
          <a:prstGeom prst="rect">
            <a:avLst/>
          </a:prstGeom>
          <a:noFill/>
        </p:spPr>
        <p:txBody>
          <a:bodyPr/>
          <a:lstStyle/>
          <a:p>
            <a:pPr lvl="0" indent="0" marL="0" algn="ctr">
              <a:buNone/>
            </a:pPr>
            <a:r>
              <a:rPr b="1"/>
              <a:t>Figure</a:t>
            </a:r>
            <a:r>
              <a:rPr/>
              <a:t> 2</a:t>
            </a:r>
            <a:r>
              <a:rPr b="1"/>
              <a:t>.</a:t>
            </a:r>
            <a:r>
              <a:rPr/>
              <a:t> NLP Pipeline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Sentiment Analysis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M01_lecture02_figures/Sentiment_Analysis.jpg" id="0" name="Picture 1"/>
          <p:cNvPicPr>
            <a:picLocks noGrp="1" noChangeAspect="1"/>
          </p:cNvPicPr>
          <p:nvPr/>
        </p:nvPicPr>
        <p:blipFill>
          <a:blip r:embed="rId2"/>
          <a:stretch>
            <a:fillRect/>
          </a:stretch>
        </p:blipFill>
        <p:spPr bwMode="auto">
          <a:xfrm>
            <a:off x="1498600" y="1816100"/>
            <a:ext cx="3848100" cy="3835400"/>
          </a:xfrm>
          <a:prstGeom prst="rect">
            <a:avLst/>
          </a:prstGeom>
          <a:noFill/>
          <a:ln w="9525">
            <a:noFill/>
            <a:headEnd/>
            <a:tailEnd/>
          </a:ln>
        </p:spPr>
      </p:pic>
      <p:sp>
        <p:nvSpPr>
          <p:cNvPr id="1" name="TextBox 3"/>
          <p:cNvSpPr txBox="1"/>
          <p:nvPr/>
        </p:nvSpPr>
        <p:spPr>
          <a:xfrm>
            <a:off x="838200" y="5651500"/>
            <a:ext cx="5181600" cy="508000"/>
          </a:xfrm>
          <a:prstGeom prst="rect">
            <a:avLst/>
          </a:prstGeom>
          <a:noFill/>
        </p:spPr>
        <p:txBody>
          <a:bodyPr/>
          <a:lstStyle/>
          <a:p>
            <a:pPr lvl="0" indent="0" marL="0" algn="ctr">
              <a:buNone/>
            </a:pPr>
            <a:r>
              <a:rPr b="1"/>
              <a:t>Figure</a:t>
            </a:r>
            <a:r>
              <a:rPr/>
              <a:t> 3</a:t>
            </a:r>
            <a:r>
              <a:rPr b="1"/>
              <a:t>.</a:t>
            </a:r>
            <a:r>
              <a:rPr/>
              <a:t> Sentiment Analysis: tasks, tools, methods, and applications</a:t>
            </a:r>
          </a:p>
        </p:txBody>
      </p:sp>
      <p:sp>
        <p:nvSpPr>
          <p:cNvPr id="4" name="Content Placeholder 3">
            <a:extLst>
              <a:ext uri="{FF2B5EF4-FFF2-40B4-BE49-F238E27FC236}">
                <a16:creationId xmlns:a16="http://schemas.microsoft.com/office/drawing/2014/main" id="{38502399-0D40-0F1A-A770-6D3B06F65372}"/>
              </a:ext>
            </a:extLst>
          </p:cNvPr>
          <p:cNvSpPr>
            <a:spLocks noGrp="1"/>
          </p:cNvSpPr>
          <p:nvPr>
            <p:ph idx="2" sz="half"/>
          </p:nvPr>
        </p:nvSpPr>
        <p:spPr/>
        <p:txBody>
          <a:bodyPr/>
          <a:lstStyle/>
          <a:p>
            <a:pPr lvl="0"/>
            <a:r>
              <a:rPr/>
              <a:t>Methods</a:t>
            </a:r>
          </a:p>
          <a:p>
            <a:pPr lvl="1"/>
            <a:r>
              <a:rPr/>
              <a:t>Lexicon-based</a:t>
            </a:r>
          </a:p>
          <a:p>
            <a:pPr lvl="1"/>
            <a:r>
              <a:rPr/>
              <a:t>Machine Learning</a:t>
            </a:r>
          </a:p>
          <a:p>
            <a:pPr lvl="1"/>
            <a:r>
              <a:rPr/>
              <a:t>Deep Learning</a:t>
            </a:r>
          </a:p>
          <a:p>
            <a:pPr lvl="1"/>
            <a:r>
              <a:rPr/>
              <a:t>Hybrid</a:t>
            </a:r>
          </a:p>
          <a:p>
            <a:pPr lvl="0"/>
            <a:r>
              <a:rPr/>
              <a:t>Applications</a:t>
            </a:r>
          </a:p>
          <a:p>
            <a:pPr lvl="1"/>
            <a:r>
              <a:rPr/>
              <a:t>Domain Applications</a:t>
            </a:r>
          </a:p>
          <a:p>
            <a:pPr lvl="1"/>
            <a:r>
              <a:rPr/>
              <a:t>Large Language Models</a:t>
            </a:r>
          </a:p>
          <a:p>
            <a:pPr lvl="0"/>
            <a:r>
              <a:rPr/>
              <a:t>Challenges</a:t>
            </a:r>
          </a:p>
          <a:p>
            <a:pPr lvl="1"/>
            <a:r>
              <a:rPr/>
              <a:t>Methodological Challenges</a:t>
            </a:r>
          </a:p>
          <a:p>
            <a:pPr lvl="1"/>
            <a:r>
              <a:rPr/>
              <a:t>Text Context Challenges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Sentiment Classification Algorithms</a:t>
            </a:r>
          </a:p>
          <a:p>
            <a:pPr lvl="0" indent="0" marL="0">
              <a:buNone/>
            </a:pPr>
          </a:p>
        </p:txBody>
      </p:sp>
      <p:pic>
        <p:nvPicPr>
          <p:cNvPr descr="M01_P2_files\figure-pptx\dot-figure-12.png" id="0" name="Picture 1"/>
          <p:cNvPicPr>
            <a:picLocks noGrp="1" noChangeAspect="1"/>
          </p:cNvPicPr>
          <p:nvPr/>
        </p:nvPicPr>
        <p:blipFill>
          <a:blip r:embed="rId2"/>
          <a:stretch>
            <a:fillRect/>
          </a:stretch>
        </p:blipFill>
        <p:spPr bwMode="auto">
          <a:xfrm>
            <a:off x="5181600" y="1790700"/>
            <a:ext cx="6172200" cy="32385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Widescreen</PresentationFormat>
  <Paragraphs>0</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Aptos</vt:lpstr>
      <vt:lpstr>Aptos Display</vt:lpstr>
      <vt:lpstr>Arial</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AD698 - Applied Generative AI</dc:title>
  <dc:creator>Nakul R. Padalkar</dc:creator>
  <cp:keywords/>
  <dcterms:created xsi:type="dcterms:W3CDTF">2026-02-02T20:16:51Z</dcterms:created>
  <dcterms:modified xsi:type="dcterms:W3CDTF">2026-02-02T20:16:51Z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ibliography">
    <vt:lpwstr>../references.bib</vt:lpwstr>
  </property>
  <property fmtid="{D5CDD505-2E9C-101B-9397-08002B2CF9AE}" pid="6" name="by-affiliation">
    <vt:lpwstr/>
  </property>
  <property fmtid="{D5CDD505-2E9C-101B-9397-08002B2CF9AE}" pid="7" name="by-author">
    <vt:lpwstr/>
  </property>
  <property fmtid="{D5CDD505-2E9C-101B-9397-08002B2CF9AE}" pid="8" name="code-annotations">
    <vt:lpwstr>below</vt:lpwstr>
  </property>
  <property fmtid="{D5CDD505-2E9C-101B-9397-08002B2CF9AE}" pid="9" name="crossref">
    <vt:lpwstr/>
  </property>
  <property fmtid="{D5CDD505-2E9C-101B-9397-08002B2CF9AE}" pid="10" name="csl">
    <vt:lpwstr>../mis-quarterly.csl</vt:lpwstr>
  </property>
  <property fmtid="{D5CDD505-2E9C-101B-9397-08002B2CF9AE}" pid="11" name="date">
    <vt:lpwstr>March 12, 2024</vt:lpwstr>
  </property>
  <property fmtid="{D5CDD505-2E9C-101B-9397-08002B2CF9AE}" pid="12" name="date-format">
    <vt:lpwstr>long</vt:lpwstr>
  </property>
  <property fmtid="{D5CDD505-2E9C-101B-9397-08002B2CF9AE}" pid="13" name="date-modified">
    <vt:lpwstr>February 2, 2026</vt:lpwstr>
  </property>
  <property fmtid="{D5CDD505-2E9C-101B-9397-08002B2CF9AE}" pid="14" name="editor">
    <vt:lpwstr/>
  </property>
  <property fmtid="{D5CDD505-2E9C-101B-9397-08002B2CF9AE}" pid="15" name="execute">
    <vt:lpwstr/>
  </property>
  <property fmtid="{D5CDD505-2E9C-101B-9397-08002B2CF9AE}" pid="16" name="header-includes">
    <vt:lpwstr/>
  </property>
  <property fmtid="{D5CDD505-2E9C-101B-9397-08002B2CF9AE}" pid="17" name="include-after">
    <vt:lpwstr/>
  </property>
  <property fmtid="{D5CDD505-2E9C-101B-9397-08002B2CF9AE}" pid="18" name="include-before">
    <vt:lpwstr/>
  </property>
  <property fmtid="{D5CDD505-2E9C-101B-9397-08002B2CF9AE}" pid="19" name="labels">
    <vt:lpwstr/>
  </property>
  <property fmtid="{D5CDD505-2E9C-101B-9397-08002B2CF9AE}" pid="20" name="logo">
    <vt:lpwstr>../theme/figures/met_logotype_black.png</vt:lpwstr>
  </property>
  <property fmtid="{D5CDD505-2E9C-101B-9397-08002B2CF9AE}" pid="21" name="monofont">
    <vt:lpwstr>Roboto</vt:lpwstr>
  </property>
  <property fmtid="{D5CDD505-2E9C-101B-9397-08002B2CF9AE}" pid="22" name="resources">
    <vt:lpwstr/>
  </property>
  <property fmtid="{D5CDD505-2E9C-101B-9397-08002B2CF9AE}" pid="23" name="subtitle">
    <vt:lpwstr>Language, Probability, and Generative Systems</vt:lpwstr>
  </property>
  <property fmtid="{D5CDD505-2E9C-101B-9397-08002B2CF9AE}" pid="24" name="title-slide-attributes">
    <vt:lpwstr/>
  </property>
  <property fmtid="{D5CDD505-2E9C-101B-9397-08002B2CF9AE}" pid="25" name="toc-title">
    <vt:lpwstr>Table of contents</vt:lpwstr>
  </property>
</Properties>
</file>